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72" r:id="rId2"/>
    <p:sldMasterId id="2147483796" r:id="rId3"/>
    <p:sldMasterId id="2147483863" r:id="rId4"/>
    <p:sldMasterId id="2147483879" r:id="rId5"/>
  </p:sldMasterIdLst>
  <p:notesMasterIdLst>
    <p:notesMasterId r:id="rId32"/>
  </p:notesMasterIdLst>
  <p:sldIdLst>
    <p:sldId id="289" r:id="rId6"/>
    <p:sldId id="270" r:id="rId7"/>
    <p:sldId id="271" r:id="rId8"/>
    <p:sldId id="272" r:id="rId9"/>
    <p:sldId id="257" r:id="rId10"/>
    <p:sldId id="260" r:id="rId11"/>
    <p:sldId id="261" r:id="rId12"/>
    <p:sldId id="262" r:id="rId13"/>
    <p:sldId id="267" r:id="rId14"/>
    <p:sldId id="264" r:id="rId15"/>
    <p:sldId id="265" r:id="rId16"/>
    <p:sldId id="273" r:id="rId17"/>
    <p:sldId id="286" r:id="rId18"/>
    <p:sldId id="283" r:id="rId19"/>
    <p:sldId id="284" r:id="rId20"/>
    <p:sldId id="285" r:id="rId21"/>
    <p:sldId id="268" r:id="rId22"/>
    <p:sldId id="281" r:id="rId23"/>
    <p:sldId id="290" r:id="rId24"/>
    <p:sldId id="276" r:id="rId25"/>
    <p:sldId id="287" r:id="rId26"/>
    <p:sldId id="288" r:id="rId27"/>
    <p:sldId id="269" r:id="rId28"/>
    <p:sldId id="274" r:id="rId29"/>
    <p:sldId id="282"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4660"/>
  </p:normalViewPr>
  <p:slideViewPr>
    <p:cSldViewPr snapToGrid="0">
      <p:cViewPr varScale="1">
        <p:scale>
          <a:sx n="80" d="100"/>
          <a:sy n="80" d="100"/>
        </p:scale>
        <p:origin x="67" y="10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CA945-D51B-469F-8C04-D83389550AAE}" type="datetimeFigureOut">
              <a:rPr lang="en-US" smtClean="0"/>
              <a:t>11/10/2015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4CAFD-A528-4B97-90F9-17BC786B3791}" type="slidenum">
              <a:rPr lang="en-US" smtClean="0"/>
              <a:t>‹#›</a:t>
            </a:fld>
            <a:endParaRPr lang="en-US"/>
          </a:p>
        </p:txBody>
      </p:sp>
    </p:spTree>
    <p:extLst>
      <p:ext uri="{BB962C8B-B14F-4D97-AF65-F5344CB8AC3E}">
        <p14:creationId xmlns:p14="http://schemas.microsoft.com/office/powerpoint/2010/main" val="2104225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eadsink.files.wordpress.com/2012/03/hipster.jp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111875" cy="3438525"/>
          </a:xfrm>
        </p:spPr>
      </p:sp>
      <p:sp>
        <p:nvSpPr>
          <p:cNvPr id="3" name="Notes Placeholder 2"/>
          <p:cNvSpPr>
            <a:spLocks noGrp="1"/>
          </p:cNvSpPr>
          <p:nvPr>
            <p:ph type="body" idx="1"/>
          </p:nvPr>
        </p:nvSpPr>
        <p:spPr/>
        <p:txBody>
          <a:bodyPr/>
          <a:lstStyle/>
          <a:p>
            <a:endParaRPr lang="en-US" sz="900" b="1" dirty="0"/>
          </a:p>
        </p:txBody>
      </p:sp>
      <p:sp>
        <p:nvSpPr>
          <p:cNvPr id="8" name="Date Placeholder 7"/>
          <p:cNvSpPr>
            <a:spLocks noGrp="1"/>
          </p:cNvSpPr>
          <p:nvPr>
            <p:ph type="dt"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5AA4DB-35E7-4399-B709-0EA35C753B5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11/10/2015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7653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760"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60"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58C64B-14F8-4EC0-91C6-9ABBE3C32411}" type="datetime1">
              <a:rPr lang="en-US" smtClean="0">
                <a:solidFill>
                  <a:prstClr val="black"/>
                </a:solidFill>
              </a:rPr>
              <a:pPr/>
              <a:t>11/10/2015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2319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http://hadoop.apache.org/who.html</a:t>
            </a:r>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84416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 SLIDE: </a:t>
            </a:r>
            <a:r>
              <a:rPr lang="en-US" dirty="0"/>
              <a:t>Use if you need to go deeper into the product</a:t>
            </a:r>
          </a:p>
          <a:p>
            <a:pPr marL="174708" indent="-174708">
              <a:buFont typeface="Arial" panose="020B0604020202020204" pitchFamily="34" charset="0"/>
              <a:buChar char="•"/>
            </a:pPr>
            <a:r>
              <a:rPr lang="en-US" dirty="0"/>
              <a:t>To go a bit deeper on two of the investments I just talked about – I want to talk a little about the Windows Azure HDInsight Service, which is our Hadoop-based service that brings a 100% Apache Hadoop solution to the cloud.</a:t>
            </a:r>
          </a:p>
          <a:p>
            <a:pPr marL="174708" indent="-174708">
              <a:buFont typeface="Arial" panose="020B0604020202020204" pitchFamily="34" charset="0"/>
              <a:buChar char="•"/>
            </a:pPr>
            <a:r>
              <a:rPr lang="en-US" dirty="0"/>
              <a:t>HDInsight gives you the ability to gain the full value of Big Data with a modern, cloud-based data platform that manages data of any type, whether structured or unstructured, and of any size.</a:t>
            </a:r>
          </a:p>
          <a:p>
            <a:pPr marL="174708" indent="-174708">
              <a:buFont typeface="Arial" panose="020B0604020202020204" pitchFamily="34" charset="0"/>
              <a:buChar char="•"/>
            </a:pPr>
            <a:r>
              <a:rPr lang="en-US" dirty="0"/>
              <a:t>With HDInsight you can seamlessly store and process data of all types through Microsoft’s data platform. You can analyze your Hadoop data with PowerPivot, Power View and other Microsoft BI tools, thanks to integration with Microsoft data platform.</a:t>
            </a:r>
          </a:p>
          <a:p>
            <a:pPr marL="174708" indent="-174708">
              <a:buFont typeface="Arial" panose="020B0604020202020204" pitchFamily="34" charset="0"/>
              <a:buChar char="•"/>
            </a:pPr>
            <a:r>
              <a:rPr lang="en-US" b="1" dirty="0"/>
              <a:t>Simplicity of Windows Azure: </a:t>
            </a:r>
            <a:r>
              <a:rPr lang="en-US" dirty="0"/>
              <a:t>HDInsight enables simple and straightforward installation of your Hadoop clusters. You can accelerate the deployment with the cloud by deploying a Hadoop cluster on Windows Azure in instead of days or weeks. Use simple web-based tools and APIs to interact with and monitor your cluster.</a:t>
            </a:r>
          </a:p>
          <a:p>
            <a:pPr marL="174708" indent="-174708">
              <a:buFont typeface="Arial" panose="020B0604020202020204" pitchFamily="34" charset="0"/>
              <a:buChar char="•"/>
            </a:pPr>
            <a:r>
              <a:rPr lang="en-US" b="1" dirty="0"/>
              <a:t>Seamless scale and elasticity:</a:t>
            </a:r>
            <a:r>
              <a:rPr lang="en-US" dirty="0"/>
              <a:t> HDInsight allows you to quickly create a Hadoop cluster scaled to fit your demand, when you need it, run your analysis, and shut down the cluster when you are done – leading to cost savings only possible on a cloud environment.</a:t>
            </a:r>
          </a:p>
          <a:p>
            <a:pPr marL="174708" indent="-174708">
              <a:buFont typeface="Arial" panose="020B0604020202020204" pitchFamily="34" charset="0"/>
              <a:buChar char="•"/>
            </a:pPr>
            <a:r>
              <a:rPr lang="en-US" b="1" dirty="0"/>
              <a:t>Connect to MS BI tools:</a:t>
            </a:r>
            <a:r>
              <a:rPr lang="en-US" dirty="0"/>
              <a:t>  Through the Hive Open Database Connectivity (ODBC) Driver you can now glean insights on all your data with familiar tools Excel. In addition, you analyze all your data easily with BI tools like Microsoft SQL Server Analysis Services (SSAS), PowerPivot, and Power View.</a:t>
            </a:r>
          </a:p>
        </p:txBody>
      </p:sp>
      <p:sp>
        <p:nvSpPr>
          <p:cNvPr id="4" name="Header Placeholder 3"/>
          <p:cNvSpPr>
            <a:spLocks noGrp="1"/>
          </p:cNvSpPr>
          <p:nvPr>
            <p:ph type="hdr" sz="quarter" idx="10"/>
          </p:nvPr>
        </p:nvSpPr>
        <p:spPr/>
        <p:txBody>
          <a:bodyPr/>
          <a:lstStyle/>
          <a:p>
            <a:r>
              <a:rPr lang="en-US" smtClean="0">
                <a:solidFill>
                  <a:prstClr val="black"/>
                </a:solidFill>
              </a:rPr>
              <a:t>System Center Marketing</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3135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5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79C244B-9810-46DF-B81E-A6CAC455C285}" type="datetime1">
              <a:rPr lang="en-US" smtClean="0">
                <a:solidFill>
                  <a:prstClr val="black"/>
                </a:solidFill>
              </a:rPr>
              <a:pPr/>
              <a:t>11/10/2015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033805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Puppet/modules all</a:t>
            </a:r>
            <a:r>
              <a:rPr lang="en-US" baseline="0" dirty="0" smtClean="0"/>
              <a:t> the friends </a:t>
            </a:r>
            <a:endParaRPr lang="en-US" dirty="0"/>
          </a:p>
        </p:txBody>
      </p:sp>
      <p:sp>
        <p:nvSpPr>
          <p:cNvPr id="4" name="Slide Number Placeholder 3"/>
          <p:cNvSpPr>
            <a:spLocks noGrp="1"/>
          </p:cNvSpPr>
          <p:nvPr>
            <p:ph type="sldNum" sz="quarter" idx="10"/>
          </p:nvPr>
        </p:nvSpPr>
        <p:spPr/>
        <p:txBody>
          <a:bodyPr/>
          <a:lstStyle/>
          <a:p>
            <a:fld id="{D4B4CAFD-A528-4B97-90F9-17BC786B3791}" type="slidenum">
              <a:rPr lang="en-US" smtClean="0"/>
              <a:t>10</a:t>
            </a:fld>
            <a:endParaRPr lang="en-US"/>
          </a:p>
        </p:txBody>
      </p:sp>
    </p:spTree>
    <p:extLst>
      <p:ext uri="{BB962C8B-B14F-4D97-AF65-F5344CB8AC3E}">
        <p14:creationId xmlns:p14="http://schemas.microsoft.com/office/powerpoint/2010/main" val="1006215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Segoe UI" panose="020B0502040204020203" pitchFamily="34" charset="0"/>
                <a:hlinkClick r:id="rId3"/>
              </a:rPr>
              <a:t>https://headsink.files.wordpress.com/2012/03/hipster.jpg</a:t>
            </a:r>
            <a:endParaRPr lang="en-US" dirty="0" smtClean="0"/>
          </a:p>
          <a:p>
            <a:endParaRPr lang="en-US" dirty="0"/>
          </a:p>
        </p:txBody>
      </p:sp>
      <p:sp>
        <p:nvSpPr>
          <p:cNvPr id="4" name="Slide Number Placeholder 3"/>
          <p:cNvSpPr>
            <a:spLocks noGrp="1"/>
          </p:cNvSpPr>
          <p:nvPr>
            <p:ph type="sldNum" sz="quarter" idx="10"/>
          </p:nvPr>
        </p:nvSpPr>
        <p:spPr/>
        <p:txBody>
          <a:bodyPr/>
          <a:lstStyle/>
          <a:p>
            <a:fld id="{88FC2FD6-B076-4AB6-B361-F2C091B05808}" type="slidenum">
              <a:rPr lang="en-US" smtClean="0"/>
              <a:t>14</a:t>
            </a:fld>
            <a:endParaRPr lang="en-US"/>
          </a:p>
        </p:txBody>
      </p:sp>
    </p:spTree>
    <p:extLst>
      <p:ext uri="{BB962C8B-B14F-4D97-AF65-F5344CB8AC3E}">
        <p14:creationId xmlns:p14="http://schemas.microsoft.com/office/powerpoint/2010/main" val="326991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data</a:t>
            </a:r>
            <a:r>
              <a:rPr lang="en-US" baseline="0" dirty="0" smtClean="0"/>
              <a:t> science a sexy term for statistician,</a:t>
            </a:r>
          </a:p>
          <a:p>
            <a:endParaRPr lang="en-US" baseline="0" dirty="0" smtClean="0"/>
          </a:p>
          <a:p>
            <a:r>
              <a:rPr lang="en-US" baseline="0" dirty="0" smtClean="0"/>
              <a:t>AKA Nate Silver</a:t>
            </a:r>
            <a:endParaRPr lang="en-US" dirty="0"/>
          </a:p>
        </p:txBody>
      </p:sp>
      <p:sp>
        <p:nvSpPr>
          <p:cNvPr id="4" name="Slide Number Placeholder 3"/>
          <p:cNvSpPr>
            <a:spLocks noGrp="1"/>
          </p:cNvSpPr>
          <p:nvPr>
            <p:ph type="sldNum" sz="quarter" idx="10"/>
          </p:nvPr>
        </p:nvSpPr>
        <p:spPr/>
        <p:txBody>
          <a:bodyPr/>
          <a:lstStyle/>
          <a:p>
            <a:fld id="{88FC2FD6-B076-4AB6-B361-F2C091B05808}" type="slidenum">
              <a:rPr lang="en-US" smtClean="0"/>
              <a:t>15</a:t>
            </a:fld>
            <a:endParaRPr lang="en-US"/>
          </a:p>
        </p:txBody>
      </p:sp>
    </p:spTree>
    <p:extLst>
      <p:ext uri="{BB962C8B-B14F-4D97-AF65-F5344CB8AC3E}">
        <p14:creationId xmlns:p14="http://schemas.microsoft.com/office/powerpoint/2010/main" val="167770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let’s start by level setting what we mean by Advanced Analytics. We often get asked whether Advanced Analytics is just “BI” with fancier branding. This chart helps to illustrate why that is not the case. </a:t>
            </a:r>
          </a:p>
          <a:p>
            <a:endParaRPr lang="en-US" baseline="0" dirty="0" smtClean="0"/>
          </a:p>
          <a:p>
            <a:r>
              <a:rPr lang="en-US" baseline="0" dirty="0" smtClean="0"/>
              <a:t>Put simply, BI is a tool that is designed to show you what has happened so you can make your own decisions about what to do next. The next level – Advanced Analytics – allows you to take that data to the next level by having the </a:t>
            </a:r>
            <a:r>
              <a:rPr lang="en-US" b="1" baseline="0" dirty="0" smtClean="0"/>
              <a:t>computer</a:t>
            </a:r>
            <a:r>
              <a:rPr lang="en-US" baseline="0" dirty="0" smtClean="0"/>
              <a:t> predict what will happen next. This is more accurate than a human can ever hope to be, as the computer can reason over far more variables than a human can on a BI dashboard. But predictive is only the first step, the next step is once you are accurately predicting the future you can program the computer further to anticipate those occurrences and react accordingly. </a:t>
            </a:r>
            <a:endParaRPr lang="en-US" dirty="0" smtClean="0"/>
          </a:p>
          <a:p>
            <a:endParaRPr lang="en-US" dirty="0" smtClean="0"/>
          </a:p>
        </p:txBody>
      </p:sp>
      <p:sp>
        <p:nvSpPr>
          <p:cNvPr id="6" name="Date Placeholder 5"/>
          <p:cNvSpPr>
            <a:spLocks noGrp="1"/>
          </p:cNvSpPr>
          <p:nvPr>
            <p:ph type="dt" idx="12"/>
          </p:nvPr>
        </p:nvSpPr>
        <p:spPr/>
        <p:txBody>
          <a:bodyPr/>
          <a:lstStyle/>
          <a:p>
            <a:fld id="{211D4B0C-B40C-4B38-86E4-2AFA7E194751}" type="datetime1">
              <a:rPr lang="en-US" smtClean="0"/>
              <a:t>11/10/2015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9039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Microsoft has been working on machine</a:t>
            </a:r>
            <a:r>
              <a:rPr lang="en-US" baseline="0" dirty="0" smtClean="0"/>
              <a:t> learning for over two decades. We formed Microsoft research back in 1991 to tackle the tough problems internally that we’re enabling you to tackle yourselves today.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When we think of learning from experience – past data + human input – a great example is Hotmail. Back in 1997, external email was a relatively new concept. There wasn’t a lot to go on in terms of what email the customer wants and what they do not. With the rise of email, also came spam – and lots of it. Some of those issues were easy – like Nigerian princes we learned pretty quickly don’t give away their fortunes to strangers. But what about “free offer” – maybe that free offer is something the customer always wanted. Maybe it’s something they’d never want. But that’s where the “human input” part comes in as data is being collected – that takes the form of the actual user of the email service saying “yes, this is junk” or “no, I want this” and then the data scientist learning in aggregate and making tweaks to the underlying model in response.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And we kept going with that learning – relying on past data and human input to solve problems like the best way home, which search results are most meaningful to the user and one of the toughest ones to tackle with Kinect. Kinect’s past data was all in the lab – we didn’t have a product in market that captured user input and translated that to active game play so we had to make up the variables. But that only takes us so far. The researchers told me that one thing they didn’t consider was people answering the phone while playing. This happens a lot – and Kinect at first was translating this as a wild motion in the game play – essentially crashing people’s cars or any number of unintended consequences. That was the human input we rely on, which allowed us to learn quickly and adjust the underlying model to ensure that answering the phone would not be considered part of the game moving forward.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Skype translator is another huge machine learning problem to solve if you think of all the ways a person who is speaking English can pronounce the same word – tom-A-to or tom-AH-to – that’s the same word in French so Skype has to adjust quickly to ensure all the millions of variables are considered.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But what about using all this learning to </a:t>
            </a:r>
            <a:r>
              <a:rPr lang="en-US" b="1" baseline="0" dirty="0" smtClean="0"/>
              <a:t>predict what’s next</a:t>
            </a:r>
            <a:r>
              <a:rPr lang="en-US" baseline="0" dirty="0" smtClean="0"/>
              <a:t>? Many of the same algorithms running behind the scenes of our products in market today are available within Azure ML, allowing you to take your own past data and learn from it what will happen in the future for your business. </a:t>
            </a:r>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11/10/2015 10:44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782799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I mentioned</a:t>
            </a:r>
            <a:r>
              <a:rPr lang="en-US" baseline="0" dirty="0" smtClean="0"/>
              <a:t> earlier that data science and machine learning have been around a long time. This begs the question as to why it’s not being used more broadly. Essentially until now, this technology has been restricted to those with deep knowledge and deep pockets, available only to a specialized or well funded few.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Frankly, this work has</a:t>
            </a:r>
            <a:r>
              <a:rPr lang="en-US" baseline="0" dirty="0" smtClean="0"/>
              <a:t> been </a:t>
            </a:r>
            <a:r>
              <a:rPr lang="en-US" b="1" baseline="0" dirty="0" smtClean="0"/>
              <a:t>expensive</a:t>
            </a:r>
            <a:r>
              <a:rPr lang="en-US" baseline="0" dirty="0" smtClean="0"/>
              <a:t>. Our competitors are charging $100,000 a site license just to walk up to this solution, which doesn’t even speak to the time and cost to actually implement.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smtClean="0"/>
              <a:t>Second, the data management side is really cumbersome – in many cases we see the folks who are doing the data science work sitting in their own department – finance, operations, marketing – with access only to their </a:t>
            </a:r>
            <a:r>
              <a:rPr lang="en-US" b="1" baseline="0" dirty="0" smtClean="0"/>
              <a:t>siloed data </a:t>
            </a:r>
            <a:r>
              <a:rPr lang="en-US" baseline="0" dirty="0" smtClean="0"/>
              <a:t>and zero connection to the data sources they need in the greater organization.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smtClean="0"/>
              <a:t>Third, even if they have access to the data, they’re still often working in a vacuum on languages like R that are completely unfamiliar to the rest of the development team.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smtClean="0"/>
              <a:t>Lastly, if they are able to solve all of these challenges, they then reach a roadblock actually putting their model into production, with models either becoming stale as they wait to be deployed or growing stale in production because the process to get them there was too time consuming to repeat.  </a:t>
            </a:r>
            <a:endParaRPr lang="en-US" baseline="0" dirty="0" smtClean="0">
              <a:solidFill>
                <a:schemeClr val="tx1"/>
              </a:solidFill>
              <a:latin typeface="Segoe UI Light"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smtClean="0">
              <a:solidFill>
                <a:schemeClr val="tx1"/>
              </a:solidFill>
              <a:latin typeface="Segoe UI Light"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smtClean="0">
                <a:solidFill>
                  <a:schemeClr val="tx1"/>
                </a:solidFill>
                <a:latin typeface="Segoe UI Light" pitchFamily="34" charset="0"/>
              </a:rPr>
              <a:t>But now there is a solution to all this. How? The Cloud. The Cloud changes the game. </a:t>
            </a:r>
            <a:endParaRPr lang="en-US" dirty="0" smtClean="0">
              <a:solidFill>
                <a:schemeClr val="tx1"/>
              </a:solidFill>
              <a:latin typeface="Segoe UI Light"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solidFill>
                <a:schemeClr val="tx1"/>
              </a:solidFill>
              <a:latin typeface="Segoe UI Light" pitchFamily="34" charset="0"/>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11/10/2015 10:05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386862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8.emf"/><Relationship Id="rId4" Type="http://schemas.openxmlformats.org/officeDocument/2006/relationships/oleObject" Target="../embeddings/oleObject8.bin"/></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8.emf"/><Relationship Id="rId4" Type="http://schemas.openxmlformats.org/officeDocument/2006/relationships/oleObject" Target="../embeddings/oleObject9.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8.emf"/><Relationship Id="rId4" Type="http://schemas.openxmlformats.org/officeDocument/2006/relationships/oleObject" Target="../embeddings/oleObject10.bin"/></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8.emf"/><Relationship Id="rId4" Type="http://schemas.openxmlformats.org/officeDocument/2006/relationships/oleObject" Target="../embeddings/oleObject11.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8.emf"/><Relationship Id="rId4" Type="http://schemas.openxmlformats.org/officeDocument/2006/relationships/oleObject" Target="../embeddings/oleObject12.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8.emf"/><Relationship Id="rId4" Type="http://schemas.openxmlformats.org/officeDocument/2006/relationships/oleObject" Target="../embeddings/oleObject13.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8.emf"/><Relationship Id="rId4" Type="http://schemas.openxmlformats.org/officeDocument/2006/relationships/oleObject" Target="../embeddings/oleObject14.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8.emf"/><Relationship Id="rId4" Type="http://schemas.openxmlformats.org/officeDocument/2006/relationships/oleObject" Target="../embeddings/oleObject15.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8.emf"/><Relationship Id="rId4" Type="http://schemas.openxmlformats.org/officeDocument/2006/relationships/oleObject" Target="../embeddings/oleObject16.bin"/></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8.emf"/><Relationship Id="rId4" Type="http://schemas.openxmlformats.org/officeDocument/2006/relationships/oleObject" Target="../embeddings/oleObject17.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8.xml"/><Relationship Id="rId1" Type="http://schemas.openxmlformats.org/officeDocument/2006/relationships/vmlDrawing" Target="../drawings/vmlDrawing18.vml"/><Relationship Id="rId6" Type="http://schemas.openxmlformats.org/officeDocument/2006/relationships/image" Target="../media/image22.png"/><Relationship Id="rId5" Type="http://schemas.openxmlformats.org/officeDocument/2006/relationships/image" Target="../media/image18.emf"/><Relationship Id="rId4" Type="http://schemas.openxmlformats.org/officeDocument/2006/relationships/oleObject" Target="../embeddings/oleObject18.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11.png"/><Relationship Id="rId5" Type="http://schemas.openxmlformats.org/officeDocument/2006/relationships/image" Target="../media/image18.emf"/><Relationship Id="rId4" Type="http://schemas.openxmlformats.org/officeDocument/2006/relationships/oleObject" Target="../embeddings/oleObject19.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8.emf"/><Relationship Id="rId4" Type="http://schemas.openxmlformats.org/officeDocument/2006/relationships/oleObject" Target="../embeddings/oleObject20.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8.emf"/><Relationship Id="rId4" Type="http://schemas.openxmlformats.org/officeDocument/2006/relationships/oleObject" Target="../embeddings/oleObject2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1.png"/><Relationship Id="rId5" Type="http://schemas.openxmlformats.org/officeDocument/2006/relationships/image" Target="../media/image18.emf"/><Relationship Id="rId4" Type="http://schemas.openxmlformats.org/officeDocument/2006/relationships/oleObject" Target="../embeddings/oleObject4.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8.emf"/><Relationship Id="rId4" Type="http://schemas.openxmlformats.org/officeDocument/2006/relationships/oleObject" Target="../embeddings/oleObject5.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8.emf"/><Relationship Id="rId4" Type="http://schemas.openxmlformats.org/officeDocument/2006/relationships/oleObject" Target="../embeddings/oleObject6.bin"/></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16893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48878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8412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450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65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171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3" tIns="34293" rIns="34293" bIns="34293" numCol="1" spcCol="0" rtlCol="0" fromWordArt="0" anchor="ctr" anchorCtr="0" forceAA="0" compatLnSpc="1">
            <a:prstTxWarp prst="textNoShape">
              <a:avLst/>
            </a:prstTxWarp>
            <a:noAutofit/>
          </a:bodyPr>
          <a:lstStyle/>
          <a:p>
            <a:pPr algn="ctr" defTabSz="685625" fontAlgn="base">
              <a:spcBef>
                <a:spcPct val="0"/>
              </a:spcBef>
              <a:spcAft>
                <a:spcPct val="0"/>
              </a:spcAft>
            </a:pPr>
            <a:endParaRPr lang="en-US" sz="132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9017" y="1197325"/>
            <a:ext cx="11473968" cy="1997712"/>
          </a:xfrm>
        </p:spPr>
        <p:txBody>
          <a:bodyPr/>
          <a:lstStyle>
            <a:lvl1pPr marL="0" indent="0">
              <a:buNone/>
              <a:defRPr sz="313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61868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77401" y="6198020"/>
            <a:ext cx="11473969" cy="368913"/>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685491" eaLnBrk="0" hangingPunct="0"/>
            <a:r>
              <a:rPr lang="en-US" sz="515" dirty="0">
                <a:gradFill>
                  <a:gsLst>
                    <a:gs pos="0">
                      <a:schemeClr val="tx1"/>
                    </a:gs>
                    <a:gs pos="100000">
                      <a:schemeClr val="tx1"/>
                    </a:gs>
                  </a:gsLst>
                  <a:lin ang="5400000" scaled="0"/>
                </a:gradFill>
                <a:cs typeface="Segoe UI" pitchFamily="34" charset="0"/>
              </a:rPr>
              <a:t>© </a:t>
            </a:r>
            <a:r>
              <a:rPr lang="en-US" sz="515" dirty="0" smtClean="0">
                <a:gradFill>
                  <a:gsLst>
                    <a:gs pos="0">
                      <a:schemeClr val="tx1"/>
                    </a:gs>
                    <a:gs pos="100000">
                      <a:schemeClr val="tx1"/>
                    </a:gs>
                  </a:gsLst>
                  <a:lin ang="5400000" scaled="0"/>
                </a:gradFill>
                <a:cs typeface="Segoe UI" pitchFamily="34" charset="0"/>
              </a:rPr>
              <a:t>2014 </a:t>
            </a:r>
            <a:r>
              <a:rPr lang="en-US" sz="51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0321" y="3083653"/>
            <a:ext cx="4298847" cy="690694"/>
          </a:xfrm>
          <a:prstGeom prst="rect">
            <a:avLst/>
          </a:prstGeom>
        </p:spPr>
      </p:pic>
    </p:spTree>
    <p:extLst>
      <p:ext uri="{BB962C8B-B14F-4D97-AF65-F5344CB8AC3E}">
        <p14:creationId xmlns:p14="http://schemas.microsoft.com/office/powerpoint/2010/main" val="10037954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6" y="1189177"/>
            <a:ext cx="11473969" cy="2396047"/>
          </a:xfrm>
          <a:prstGeom prst="rect">
            <a:avLst/>
          </a:prstGeom>
        </p:spPr>
        <p:txBody>
          <a:bodyPr/>
          <a:lstStyle>
            <a:lvl1pPr marL="213608" indent="-213608">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11" indent="-206604">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19" indent="-21360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03" indent="-16808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87" indent="-16808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38"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95216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61BEF0D-F0BB-DE4B-95CE-6DB70DBA9567}" type="datetimeFigureOut">
              <a:rPr lang="en-US" smtClean="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75505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0396" y="1690688"/>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61BEF0D-F0BB-DE4B-95CE-6DB70DBA9567}" type="datetimeFigureOut">
              <a:rPr lang="en-US" smtClean="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5268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CE605F3-3BBC-4418-848A-2F3582272FE4}" type="datetimeFigureOut">
              <a:rPr lang="en-US" smtClean="0"/>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36698-6E09-4ABD-B242-1ABBC1DE1D9E}" type="slidenum">
              <a:rPr lang="en-US" smtClean="0"/>
              <a:t>‹#›</a:t>
            </a:fld>
            <a:endParaRPr lang="en-US"/>
          </a:p>
        </p:txBody>
      </p:sp>
    </p:spTree>
    <p:extLst>
      <p:ext uri="{BB962C8B-B14F-4D97-AF65-F5344CB8AC3E}">
        <p14:creationId xmlns:p14="http://schemas.microsoft.com/office/powerpoint/2010/main" val="3235117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41509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712588-04B1-427B-82EE-E8DB90309F08}" type="datetimeFigureOut">
              <a:rPr lang="en-US" smtClean="0"/>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956211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61BEF0D-F0BB-DE4B-95CE-6DB70DBA9567}" type="datetimeFigureOut">
              <a:rPr lang="en-US" smtClean="0"/>
              <a:pPr/>
              <a:t>11/10/2015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68462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61BEF0D-F0BB-DE4B-95CE-6DB70DBA9567}" type="datetimeFigureOut">
              <a:rPr lang="en-US" smtClean="0"/>
              <a:pPr/>
              <a:t>11/10/2015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9671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61BEF0D-F0BB-DE4B-95CE-6DB70DBA9567}" type="datetimeFigureOut">
              <a:rPr lang="en-US" smtClean="0"/>
              <a:pPr/>
              <a:t>11/10/2015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29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2A54C80-263E-416B-A8E0-580EDEADCBDC}" type="datetimeFigureOut">
              <a:rPr lang="en-US" smtClean="0"/>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3026463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61BEF0D-F0BB-DE4B-95CE-6DB70DBA9567}" type="datetimeFigureOut">
              <a:rPr lang="en-US" smtClean="0"/>
              <a:pPr/>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8387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5C6B4A9-1611-4792-9094-5F34BCA07E0B}" type="datetimeFigureOut">
              <a:rPr lang="en-US" smtClean="0"/>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548976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61BEF0D-F0BB-DE4B-95CE-6DB70DBA9567}" type="datetimeFigureOut">
              <a:rPr lang="en-US" smtClean="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32644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836" y="3106739"/>
            <a:ext cx="11155093" cy="997196"/>
          </a:xfrm>
        </p:spPr>
        <p:txBody>
          <a:bodyPr anchor="b" anchorCtr="0"/>
          <a:lstStyle>
            <a:lvl1pPr>
              <a:defRPr sz="7195" spc="-151"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20836" y="4656436"/>
            <a:ext cx="1115509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962702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00081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52026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1"/>
            <a:ext cx="11462090"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4168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9016" y="1189177"/>
            <a:ext cx="11473969" cy="1931322"/>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1961"/>
            </a:lvl2pPr>
            <a:lvl3pPr marL="168084" indent="0">
              <a:buNone/>
              <a:defRPr/>
            </a:lvl3pPr>
            <a:lvl4pPr marL="336168" indent="0">
              <a:buNone/>
              <a:defRPr/>
            </a:lvl4pPr>
            <a:lvl5pPr marL="5042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03668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2492746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6694686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smtClean="0"/>
              <a:t>Video</a:t>
            </a:r>
            <a:endParaRPr lang="en-US" dirty="0"/>
          </a:p>
        </p:txBody>
      </p:sp>
    </p:spTree>
    <p:extLst>
      <p:ext uri="{BB962C8B-B14F-4D97-AF65-F5344CB8AC3E}">
        <p14:creationId xmlns:p14="http://schemas.microsoft.com/office/powerpoint/2010/main" val="2694820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958397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8733893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3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026128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5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7191065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8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2919843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8172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0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558991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2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12228794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5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1952135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7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686" dirty="0" smtClean="0">
                <a:gradFill>
                  <a:gsLst>
                    <a:gs pos="0">
                      <a:srgbClr val="FFFFFF"/>
                    </a:gs>
                    <a:gs pos="100000">
                      <a:srgbClr val="FFFFFF"/>
                    </a:gs>
                  </a:gsLst>
                  <a:lin ang="5400000" scaled="0"/>
                </a:gradFill>
                <a:cs typeface="Segoe UI" pitchFamily="34" charset="0"/>
              </a:rPr>
              <a:t>. Because </a:t>
            </a:r>
            <a:r>
              <a:rPr lang="en-US" sz="686"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686" dirty="0" smtClean="0">
                <a:gradFill>
                  <a:gsLst>
                    <a:gs pos="0">
                      <a:srgbClr val="FFFFFF"/>
                    </a:gs>
                    <a:gs pos="100000">
                      <a:srgbClr val="FFFFFF"/>
                    </a:gs>
                  </a:gsLst>
                  <a:lin ang="5400000" scaled="0"/>
                </a:gradFill>
                <a:cs typeface="Segoe UI" pitchFamily="34" charset="0"/>
              </a:rPr>
              <a:t>. MICROSOFT </a:t>
            </a:r>
            <a:r>
              <a:rPr lang="en-US" sz="686"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831401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00"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981357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24"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734757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0755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400920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68349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577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13953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52290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p:cNvSpPr/>
          <p:nvPr userDrawn="1"/>
        </p:nvSpPr>
        <p:spPr bwMode="gray">
          <a:xfrm>
            <a:off x="269239" y="2084172"/>
            <a:ext cx="6274974" cy="35862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625905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5887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711269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597240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609415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7126200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464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249574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5674025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9585543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1612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sp>
        <p:nvSpPr>
          <p:cNvPr id="18" name="Rectangle 17"/>
          <p:cNvSpPr/>
          <p:nvPr userDrawn="1"/>
        </p:nvSpPr>
        <p:spPr bwMode="gray">
          <a:xfrm>
            <a:off x="269239" y="2084172"/>
            <a:ext cx="6274974" cy="26896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4469826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45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29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180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63244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5680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4706" spc="-74" baseline="0">
                <a:gradFill>
                  <a:gsLst>
                    <a:gs pos="74747">
                      <a:schemeClr val="tx1"/>
                    </a:gs>
                    <a:gs pos="56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597669" y="6118623"/>
            <a:ext cx="1674031" cy="268966"/>
          </a:xfrm>
          <a:prstGeom prst="rect">
            <a:avLst/>
          </a:prstGeom>
        </p:spPr>
      </p:pic>
      <p:grpSp>
        <p:nvGrpSpPr>
          <p:cNvPr id="18" name="Group 17"/>
          <p:cNvGrpSpPr/>
          <p:nvPr/>
        </p:nvGrpSpPr>
        <p:grpSpPr>
          <a:xfrm>
            <a:off x="6276525" y="2173847"/>
            <a:ext cx="5582944" cy="3317199"/>
            <a:chOff x="6362728" y="1485604"/>
            <a:chExt cx="5396739" cy="4275173"/>
          </a:xfrm>
        </p:grpSpPr>
        <p:sp>
          <p:nvSpPr>
            <p:cNvPr id="19" name="Freeform 18"/>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20" name="Group 19"/>
            <p:cNvGrpSpPr/>
            <p:nvPr userDrawn="1"/>
          </p:nvGrpSpPr>
          <p:grpSpPr bwMode="auto">
            <a:xfrm>
              <a:off x="6362728" y="3629515"/>
              <a:ext cx="5396739" cy="2131262"/>
              <a:chOff x="8040688" y="7151688"/>
              <a:chExt cx="6745287" cy="2663825"/>
            </a:xfrm>
          </p:grpSpPr>
          <p:sp>
            <p:nvSpPr>
              <p:cNvPr id="23"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21"/>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224466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4706" spc="-74" baseline="0">
                <a:gradFill>
                  <a:gsLst>
                    <a:gs pos="74747">
                      <a:schemeClr val="tx1"/>
                    </a:gs>
                    <a:gs pos="56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597669" y="6118623"/>
            <a:ext cx="1674031" cy="268966"/>
          </a:xfrm>
          <a:prstGeom prst="rect">
            <a:avLst/>
          </a:prstGeom>
        </p:spPr>
      </p:pic>
    </p:spTree>
    <p:extLst>
      <p:ext uri="{BB962C8B-B14F-4D97-AF65-F5344CB8AC3E}">
        <p14:creationId xmlns:p14="http://schemas.microsoft.com/office/powerpoint/2010/main" val="2017932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9016" y="1189177"/>
            <a:ext cx="11473969" cy="1931322"/>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1961"/>
            </a:lvl2pPr>
            <a:lvl3pPr marL="168084" indent="0">
              <a:buNone/>
              <a:defRPr/>
            </a:lvl3pPr>
            <a:lvl4pPr marL="336168" indent="0">
              <a:buNone/>
              <a:defRPr/>
            </a:lvl4pPr>
            <a:lvl5pPr marL="5042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10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69" cy="1997712"/>
          </a:xfrm>
        </p:spPr>
        <p:txBody>
          <a:bodyPr wrap="square">
            <a:spAutoFit/>
          </a:bodyPr>
          <a:lstStyle>
            <a:lvl1pPr>
              <a:defRPr sz="353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Date Placeholder 3"/>
          <p:cNvSpPr txBox="1">
            <a:spLocks/>
          </p:cNvSpPr>
          <p:nvPr userDrawn="1"/>
        </p:nvSpPr>
        <p:spPr>
          <a:xfrm>
            <a:off x="1524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@AskTheData</a:t>
            </a:r>
            <a:endParaRPr lang="en-US" dirty="0"/>
          </a:p>
        </p:txBody>
      </p:sp>
    </p:spTree>
    <p:extLst>
      <p:ext uri="{BB962C8B-B14F-4D97-AF65-F5344CB8AC3E}">
        <p14:creationId xmlns:p14="http://schemas.microsoft.com/office/powerpoint/2010/main" val="4172410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9016" y="1187644"/>
            <a:ext cx="5498540" cy="1880515"/>
          </a:xfrm>
        </p:spPr>
        <p:txBody>
          <a:bodyPr wrap="square">
            <a:spAutoFit/>
          </a:bodyPr>
          <a:lstStyle>
            <a:lvl1pPr marL="0" indent="0">
              <a:spcBef>
                <a:spcPts val="900"/>
              </a:spcBef>
              <a:buClr>
                <a:schemeClr val="tx1"/>
              </a:buClr>
              <a:buFont typeface="Wingdings" pitchFamily="2" charset="2"/>
              <a:buNone/>
              <a:defRPr sz="3138"/>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3" y="1187644"/>
            <a:ext cx="5498540" cy="1880515"/>
          </a:xfrm>
        </p:spPr>
        <p:txBody>
          <a:bodyPr wrap="square">
            <a:spAutoFit/>
          </a:bodyPr>
          <a:lstStyle>
            <a:lvl1pPr marL="0" indent="0">
              <a:spcBef>
                <a:spcPts val="900"/>
              </a:spcBef>
              <a:buClr>
                <a:schemeClr val="tx1"/>
              </a:buClr>
              <a:buFont typeface="Wingdings" pitchFamily="2" charset="2"/>
              <a:buNone/>
              <a:defRPr sz="3138"/>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23125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28195597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854" y="1187644"/>
            <a:ext cx="5498540" cy="1880515"/>
          </a:xfrm>
        </p:spPr>
        <p:txBody>
          <a:bodyPr wrap="square">
            <a:spAutoFit/>
          </a:bodyPr>
          <a:lstStyle>
            <a:lvl1pPr marL="211273" indent="-211273">
              <a:spcBef>
                <a:spcPts val="900"/>
              </a:spcBef>
              <a:buClr>
                <a:schemeClr val="tx1"/>
              </a:buClr>
              <a:buFont typeface="Arial" pitchFamily="34" charset="0"/>
              <a:buChar char="•"/>
              <a:defRPr sz="3138"/>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3" y="1187644"/>
            <a:ext cx="5498540" cy="1880515"/>
          </a:xfrm>
        </p:spPr>
        <p:txBody>
          <a:bodyPr wrap="square">
            <a:spAutoFit/>
          </a:bodyPr>
          <a:lstStyle>
            <a:lvl1pPr marL="211273" indent="-211273">
              <a:spcBef>
                <a:spcPts val="900"/>
              </a:spcBef>
              <a:buClr>
                <a:schemeClr val="tx1"/>
              </a:buClr>
              <a:buFont typeface="Arial" pitchFamily="34" charset="0"/>
              <a:buChar char="•"/>
              <a:defRPr sz="3138"/>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33362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txBox="1">
            <a:spLocks/>
          </p:cNvSpPr>
          <p:nvPr userDrawn="1"/>
        </p:nvSpPr>
        <p:spPr>
          <a:xfrm>
            <a:off x="1524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@AskTheData</a:t>
            </a:r>
            <a:endParaRPr lang="en-US" dirty="0"/>
          </a:p>
        </p:txBody>
      </p:sp>
    </p:spTree>
    <p:extLst>
      <p:ext uri="{BB962C8B-B14F-4D97-AF65-F5344CB8AC3E}">
        <p14:creationId xmlns:p14="http://schemas.microsoft.com/office/powerpoint/2010/main" val="207772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81" cy="2697988"/>
          </a:xfrm>
          <a:noFill/>
        </p:spPr>
        <p:txBody>
          <a:bodyPr tIns="91440" bIns="91440" anchor="t" anchorCtr="0"/>
          <a:lstStyle>
            <a:lvl1pPr>
              <a:defRPr sz="5883" spc="-74"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359017" y="3877280"/>
            <a:ext cx="9562678" cy="1793881"/>
          </a:xfrm>
          <a:noFill/>
        </p:spPr>
        <p:txBody>
          <a:bodyPr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92995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79" cy="2697988"/>
          </a:xfrm>
          <a:noFill/>
        </p:spPr>
        <p:txBody>
          <a:bodyPr tIns="91440" bIns="91440" anchor="t" anchorCtr="0"/>
          <a:lstStyle>
            <a:lvl1pPr>
              <a:defRPr lang="en-US" sz="588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8161628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1"/>
            <a:ext cx="11473969"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96231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1"/>
            <a:ext cx="11462090"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436732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1"/>
            <a:ext cx="11473969"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96274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5" y="1217198"/>
            <a:ext cx="5498540" cy="856709"/>
          </a:xfrm>
        </p:spPr>
        <p:txBody>
          <a:bodyPr wrap="square">
            <a:spAutoFit/>
          </a:bodyPr>
          <a:lstStyle>
            <a:lvl1pPr>
              <a:defRPr sz="4852"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4" name="Picture Placeholder 3"/>
          <p:cNvSpPr>
            <a:spLocks noGrp="1"/>
          </p:cNvSpPr>
          <p:nvPr>
            <p:ph type="pic" sz="quarter" idx="10" hasCustomPrompt="1"/>
          </p:nvPr>
        </p:nvSpPr>
        <p:spPr>
          <a:xfrm>
            <a:off x="6097037" y="0"/>
            <a:ext cx="6094963" cy="6858000"/>
          </a:xfrm>
          <a:blipFill>
            <a:blip r:embed="rId2"/>
            <a:stretch>
              <a:fillRect/>
            </a:stretch>
          </a:blipFill>
        </p:spPr>
        <p:txBody>
          <a:bodyPr lIns="0" tIns="0" rIns="0" bIns="0" anchor="ctr">
            <a:noAutofit/>
          </a:bodyPr>
          <a:lstStyle>
            <a:lvl1pPr marL="0" indent="0" algn="ctr">
              <a:lnSpc>
                <a:spcPct val="150000"/>
              </a:lnSpc>
              <a:spcBef>
                <a:spcPts val="0"/>
              </a:spcBef>
              <a:buNone/>
              <a:defRPr sz="2745" baseline="0">
                <a:solidFill>
                  <a:srgbClr val="FFFFFF"/>
                </a:solidFill>
              </a:defRPr>
            </a:lvl1pPr>
          </a:lstStyle>
          <a:p>
            <a:r>
              <a:rPr lang="en-US" smtClean="0"/>
              <a:t>Click </a:t>
            </a:r>
            <a:r>
              <a:rPr lang="en-US" dirty="0" smtClean="0"/>
              <a:t>on icon below</a:t>
            </a:r>
            <a:br>
              <a:rPr lang="en-US" dirty="0" smtClean="0"/>
            </a:br>
            <a:r>
              <a:rPr lang="en-US" dirty="0" smtClean="0"/>
              <a:t>to insert a new photo</a:t>
            </a:r>
            <a:endParaRPr lang="en-US" dirty="0"/>
          </a:p>
        </p:txBody>
      </p:sp>
    </p:spTree>
    <p:extLst>
      <p:ext uri="{BB962C8B-B14F-4D97-AF65-F5344CB8AC3E}">
        <p14:creationId xmlns:p14="http://schemas.microsoft.com/office/powerpoint/2010/main" val="23994055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pos="293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551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947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70681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6554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4331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3" tIns="34293" rIns="34293" bIns="34293" numCol="1" spcCol="0" rtlCol="0" fromWordArt="0" anchor="ctr" anchorCtr="0" forceAA="0" compatLnSpc="1">
            <a:prstTxWarp prst="textNoShape">
              <a:avLst/>
            </a:prstTxWarp>
            <a:noAutofit/>
          </a:bodyPr>
          <a:lstStyle/>
          <a:p>
            <a:pPr algn="ctr" defTabSz="685625" fontAlgn="base">
              <a:spcBef>
                <a:spcPct val="0"/>
              </a:spcBef>
              <a:spcAft>
                <a:spcPct val="0"/>
              </a:spcAft>
            </a:pPr>
            <a:endParaRPr lang="en-US" sz="132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9017" y="1197325"/>
            <a:ext cx="11473968" cy="1997712"/>
          </a:xfrm>
        </p:spPr>
        <p:txBody>
          <a:bodyPr/>
          <a:lstStyle>
            <a:lvl1pPr marL="0" indent="0">
              <a:buNone/>
              <a:defRPr sz="313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8929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77401" y="6198020"/>
            <a:ext cx="11473969" cy="368913"/>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685491" eaLnBrk="0" hangingPunct="0"/>
            <a:r>
              <a:rPr lang="en-US" sz="515" dirty="0">
                <a:gradFill>
                  <a:gsLst>
                    <a:gs pos="0">
                      <a:schemeClr val="tx1"/>
                    </a:gs>
                    <a:gs pos="100000">
                      <a:schemeClr val="tx1"/>
                    </a:gs>
                  </a:gsLst>
                  <a:lin ang="5400000" scaled="0"/>
                </a:gradFill>
                <a:cs typeface="Segoe UI" pitchFamily="34" charset="0"/>
              </a:rPr>
              <a:t>© </a:t>
            </a:r>
            <a:r>
              <a:rPr lang="en-US" sz="515" dirty="0" smtClean="0">
                <a:gradFill>
                  <a:gsLst>
                    <a:gs pos="0">
                      <a:schemeClr val="tx1"/>
                    </a:gs>
                    <a:gs pos="100000">
                      <a:schemeClr val="tx1"/>
                    </a:gs>
                  </a:gsLst>
                  <a:lin ang="5400000" scaled="0"/>
                </a:gradFill>
                <a:cs typeface="Segoe UI" pitchFamily="34" charset="0"/>
              </a:rPr>
              <a:t>2014 </a:t>
            </a:r>
            <a:r>
              <a:rPr lang="en-US" sz="51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600323" y="3083653"/>
            <a:ext cx="4298842" cy="690694"/>
          </a:xfrm>
          <a:prstGeom prst="rect">
            <a:avLst/>
          </a:prstGeom>
        </p:spPr>
      </p:pic>
    </p:spTree>
    <p:extLst>
      <p:ext uri="{BB962C8B-B14F-4D97-AF65-F5344CB8AC3E}">
        <p14:creationId xmlns:p14="http://schemas.microsoft.com/office/powerpoint/2010/main" val="42315390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6" y="1189177"/>
            <a:ext cx="11473969" cy="2396047"/>
          </a:xfrm>
          <a:prstGeom prst="rect">
            <a:avLst/>
          </a:prstGeom>
        </p:spPr>
        <p:txBody>
          <a:bodyPr/>
          <a:lstStyle>
            <a:lvl1pPr marL="213608" indent="-213608">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11" indent="-206604">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19" indent="-21360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03" indent="-16808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87" indent="-16808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38"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241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9307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836" y="3106739"/>
            <a:ext cx="11155093" cy="997196"/>
          </a:xfrm>
        </p:spPr>
        <p:txBody>
          <a:bodyPr anchor="b" anchorCtr="0"/>
          <a:lstStyle>
            <a:lvl1pPr>
              <a:defRPr sz="7195" spc="-151"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20836" y="4656436"/>
            <a:ext cx="1115509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73266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secHead">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9CE605F3-3BBC-4418-848A-2F3582272FE4}" type="datetimeFigureOut">
              <a:rPr lang="en-US" smtClean="0"/>
              <a:t>11/10/2015</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B5436698-6E09-4ABD-B242-1ABBC1DE1D9E}" type="slidenum">
              <a:rPr lang="en-US" smtClean="0"/>
              <a:t>‹#›</a:t>
            </a:fld>
            <a:endParaRPr lang="en-US"/>
          </a:p>
        </p:txBody>
      </p:sp>
      <p:sp>
        <p:nvSpPr>
          <p:cNvPr id="10" name="Date Placeholder 3"/>
          <p:cNvSpPr txBox="1">
            <a:spLocks/>
          </p:cNvSpPr>
          <p:nvPr userDrawn="1"/>
        </p:nvSpPr>
        <p:spPr>
          <a:xfrm>
            <a:off x="1524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@AskTheData</a:t>
            </a:r>
            <a:endParaRPr lang="en-US" dirty="0"/>
          </a:p>
        </p:txBody>
      </p:sp>
    </p:spTree>
    <p:extLst>
      <p:ext uri="{BB962C8B-B14F-4D97-AF65-F5344CB8AC3E}">
        <p14:creationId xmlns:p14="http://schemas.microsoft.com/office/powerpoint/2010/main" val="2374287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1644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067960" y="122701"/>
            <a:ext cx="10058400" cy="1450757"/>
          </a:xfr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182976" y="280231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22578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4077037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3816618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4683272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a:xfrm>
            <a:off x="3686185" y="6459785"/>
            <a:ext cx="4822804" cy="365125"/>
          </a:xfrm>
          <a:prstGeom prst="rect">
            <a:avLst/>
          </a:prstGeom>
        </p:spPr>
        <p:txBody>
          <a:bodyPr/>
          <a:lstStyle>
            <a:lvl1pPr fontAlgn="base">
              <a:spcBef>
                <a:spcPct val="0"/>
              </a:spcBef>
              <a:spcAft>
                <a:spcPct val="0"/>
              </a:spcAft>
              <a:defRPr dirty="0" smtClean="0">
                <a:solidFill>
                  <a:srgbClr val="505050"/>
                </a:solidFill>
              </a:defRPr>
            </a:lvl1pPr>
          </a:lstStyle>
          <a:p>
            <a:pPr>
              <a:defRPr/>
            </a:pPr>
            <a:r>
              <a:rPr/>
              <a:t>Microsoft Confidential</a:t>
            </a:r>
          </a:p>
        </p:txBody>
      </p:sp>
      <p:sp>
        <p:nvSpPr>
          <p:cNvPr id="5" name="Slide Number Placeholder 3"/>
          <p:cNvSpPr>
            <a:spLocks noGrp="1"/>
          </p:cNvSpPr>
          <p:nvPr>
            <p:ph type="sldNum" sz="quarter" idx="15"/>
          </p:nvPr>
        </p:nvSpPr>
        <p:spPr>
          <a:xfrm>
            <a:off x="9900458" y="6459785"/>
            <a:ext cx="1312025" cy="365125"/>
          </a:xfrm>
          <a:prstGeom prst="rect">
            <a:avLst/>
          </a:prstGeom>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179439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686185" y="6459785"/>
            <a:ext cx="4822804" cy="365125"/>
          </a:xfrm>
          <a:prstGeom prst="rect">
            <a:avLst/>
          </a:prstGeom>
        </p:spPr>
        <p:txBody>
          <a:bodyPr/>
          <a:lstStyle>
            <a:lvl1pPr fontAlgn="base">
              <a:spcBef>
                <a:spcPct val="0"/>
              </a:spcBef>
              <a:spcAft>
                <a:spcPct val="0"/>
              </a:spcAft>
              <a:defRPr dirty="0" smtClean="0">
                <a:solidFill>
                  <a:srgbClr val="000000"/>
                </a:solidFill>
              </a:defRPr>
            </a:lvl1pPr>
          </a:lstStyle>
          <a:p>
            <a:pPr>
              <a:defRPr/>
            </a:pPr>
            <a:r>
              <a:rPr/>
              <a:t>Microsoft Confidential</a:t>
            </a:r>
          </a:p>
        </p:txBody>
      </p:sp>
      <p:sp>
        <p:nvSpPr>
          <p:cNvPr id="3" name="Slide Number Placeholder 2"/>
          <p:cNvSpPr>
            <a:spLocks noGrp="1"/>
          </p:cNvSpPr>
          <p:nvPr>
            <p:ph type="sldNum" sz="quarter" idx="11"/>
          </p:nvPr>
        </p:nvSpPr>
        <p:spPr>
          <a:xfrm>
            <a:off x="9900458" y="6459785"/>
            <a:ext cx="1312025" cy="365125"/>
          </a:xfrm>
          <a:prstGeom prst="rect">
            <a:avLst/>
          </a:prstGeo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75663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04049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0001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3355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52162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845542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13684825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726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12358920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a:xfrm>
            <a:off x="3686185" y="6459785"/>
            <a:ext cx="4822804" cy="365125"/>
          </a:xfrm>
          <a:prstGeom prst="rect">
            <a:avLst/>
          </a:prstGeom>
        </p:spPr>
        <p:txBody>
          <a:bodyPr/>
          <a:lstStyle>
            <a:lvl1pPr fontAlgn="base">
              <a:spcBef>
                <a:spcPct val="0"/>
              </a:spcBef>
              <a:spcAft>
                <a:spcPct val="0"/>
              </a:spcAft>
              <a:defRPr dirty="0" smtClean="0">
                <a:solidFill>
                  <a:srgbClr val="505050"/>
                </a:solidFill>
              </a:defRPr>
            </a:lvl1pPr>
          </a:lstStyle>
          <a:p>
            <a:pPr>
              <a:defRPr/>
            </a:pPr>
            <a:r>
              <a:rPr/>
              <a:t>Microsoft Confidential</a:t>
            </a:r>
          </a:p>
        </p:txBody>
      </p:sp>
      <p:sp>
        <p:nvSpPr>
          <p:cNvPr id="5" name="Slide Number Placeholder 3"/>
          <p:cNvSpPr>
            <a:spLocks noGrp="1"/>
          </p:cNvSpPr>
          <p:nvPr>
            <p:ph type="sldNum" sz="quarter" idx="15"/>
          </p:nvPr>
        </p:nvSpPr>
        <p:spPr>
          <a:xfrm>
            <a:off x="9900458" y="6459785"/>
            <a:ext cx="1312025" cy="365125"/>
          </a:xfrm>
          <a:prstGeom prst="rect">
            <a:avLst/>
          </a:prstGeom>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96930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686185" y="6459785"/>
            <a:ext cx="4822804" cy="365125"/>
          </a:xfrm>
          <a:prstGeom prst="rect">
            <a:avLst/>
          </a:prstGeom>
        </p:spPr>
        <p:txBody>
          <a:bodyPr/>
          <a:lstStyle>
            <a:lvl1pPr fontAlgn="base">
              <a:spcBef>
                <a:spcPct val="0"/>
              </a:spcBef>
              <a:spcAft>
                <a:spcPct val="0"/>
              </a:spcAft>
              <a:defRPr dirty="0" smtClean="0">
                <a:solidFill>
                  <a:srgbClr val="000000"/>
                </a:solidFill>
              </a:defRPr>
            </a:lvl1pPr>
          </a:lstStyle>
          <a:p>
            <a:pPr>
              <a:defRPr/>
            </a:pPr>
            <a:r>
              <a:rPr/>
              <a:t>Microsoft Confidential</a:t>
            </a:r>
          </a:p>
        </p:txBody>
      </p:sp>
      <p:sp>
        <p:nvSpPr>
          <p:cNvPr id="3" name="Slide Number Placeholder 2"/>
          <p:cNvSpPr>
            <a:spLocks noGrp="1"/>
          </p:cNvSpPr>
          <p:nvPr>
            <p:ph type="sldNum" sz="quarter" idx="11"/>
          </p:nvPr>
        </p:nvSpPr>
        <p:spPr>
          <a:xfrm>
            <a:off x="9900458" y="6459785"/>
            <a:ext cx="1312025" cy="365125"/>
          </a:xfrm>
          <a:prstGeom prst="rect">
            <a:avLst/>
          </a:prstGeo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605766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61575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02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5205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4872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735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smtClean="0"/>
              <a:t>Video</a:t>
            </a:r>
            <a:endParaRPr lang="en-US" dirty="0"/>
          </a:p>
        </p:txBody>
      </p:sp>
    </p:spTree>
    <p:extLst>
      <p:ext uri="{BB962C8B-B14F-4D97-AF65-F5344CB8AC3E}">
        <p14:creationId xmlns:p14="http://schemas.microsoft.com/office/powerpoint/2010/main" val="1467565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16760456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69414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6551421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2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686" dirty="0" smtClean="0">
                <a:gradFill>
                  <a:gsLst>
                    <a:gs pos="0">
                      <a:srgbClr val="FFFFFF"/>
                    </a:gs>
                    <a:gs pos="100000">
                      <a:srgbClr val="FFFFFF"/>
                    </a:gs>
                  </a:gsLst>
                  <a:lin ang="5400000" scaled="0"/>
                </a:gradFill>
                <a:cs typeface="Segoe UI" pitchFamily="34" charset="0"/>
              </a:rPr>
              <a:t>. Because </a:t>
            </a:r>
            <a:r>
              <a:rPr lang="en-US" sz="686"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686" dirty="0" smtClean="0">
                <a:gradFill>
                  <a:gsLst>
                    <a:gs pos="0">
                      <a:srgbClr val="FFFFFF"/>
                    </a:gs>
                    <a:gs pos="100000">
                      <a:srgbClr val="FFFFFF"/>
                    </a:gs>
                  </a:gsLst>
                  <a:lin ang="5400000" scaled="0"/>
                </a:gradFill>
                <a:cs typeface="Segoe UI" pitchFamily="34" charset="0"/>
              </a:rPr>
              <a:t>. MICROSOFT </a:t>
            </a:r>
            <a:r>
              <a:rPr lang="en-US" sz="686"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41889721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4"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0920899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8" name="think-cell Slide" r:id="rId4" imgW="6350000" imgH="6350000" progId="TCLayout.ActiveDocument.1">
                  <p:embed/>
                </p:oleObj>
              </mc:Choice>
              <mc:Fallback>
                <p:oleObj name="think-cell Slide" r:id="rId4" imgW="6350000" imgH="63500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460110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016" y="2084186"/>
            <a:ext cx="7172008" cy="1793104"/>
          </a:xfrm>
          <a:noFill/>
        </p:spPr>
        <p:txBody>
          <a:bodyPr lIns="146304" tIns="91440" rIns="146304" bIns="91440" anchor="t" anchorCtr="0"/>
          <a:lstStyle>
            <a:lvl1pPr>
              <a:defRPr sz="4706" spc="-74" baseline="0">
                <a:gradFill>
                  <a:gsLst>
                    <a:gs pos="16162">
                      <a:schemeClr val="tx1"/>
                    </a:gs>
                    <a:gs pos="43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359016" y="3877270"/>
            <a:ext cx="7172008" cy="1703449"/>
          </a:xfrm>
        </p:spPr>
        <p:txBody>
          <a:bodyPr tIns="109728" bIns="109728">
            <a:noAutofit/>
          </a:bodyPr>
          <a:lstStyle>
            <a:lvl1pPr marL="0" indent="0">
              <a:spcBef>
                <a:spcPts val="0"/>
              </a:spcBef>
              <a:buNone/>
              <a:defRPr sz="2745">
                <a:gradFill>
                  <a:gsLst>
                    <a:gs pos="16162">
                      <a:schemeClr val="tx1"/>
                    </a:gs>
                    <a:gs pos="43000">
                      <a:schemeClr val="tx1"/>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97671" y="6118623"/>
            <a:ext cx="1674027" cy="268966"/>
          </a:xfrm>
          <a:prstGeom prst="rect">
            <a:avLst/>
          </a:prstGeom>
        </p:spPr>
      </p:pic>
      <p:grpSp>
        <p:nvGrpSpPr>
          <p:cNvPr id="4" name="Group 3"/>
          <p:cNvGrpSpPr/>
          <p:nvPr userDrawn="1"/>
        </p:nvGrpSpPr>
        <p:grpSpPr>
          <a:xfrm>
            <a:off x="6276525" y="2173847"/>
            <a:ext cx="5582944" cy="3317199"/>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4392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4706" spc="-74"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97669" y="6118623"/>
            <a:ext cx="1674027" cy="268966"/>
          </a:xfrm>
          <a:prstGeom prst="rect">
            <a:avLst/>
          </a:prstGeom>
        </p:spPr>
      </p:pic>
    </p:spTree>
    <p:extLst>
      <p:ext uri="{BB962C8B-B14F-4D97-AF65-F5344CB8AC3E}">
        <p14:creationId xmlns:p14="http://schemas.microsoft.com/office/powerpoint/2010/main" val="3124233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6" y="1189177"/>
            <a:ext cx="11473969" cy="1931322"/>
          </a:xfrm>
        </p:spPr>
        <p:txBody>
          <a:bodyPr lIns="164592" rIns="164592"/>
          <a:lstStyle>
            <a:lvl1pPr marL="0" indent="0">
              <a:buNone/>
              <a:defRPr sz="3530">
                <a:gradFill>
                  <a:gsLst>
                    <a:gs pos="1250">
                      <a:schemeClr val="tx2"/>
                    </a:gs>
                    <a:gs pos="99000">
                      <a:schemeClr val="tx2"/>
                    </a:gs>
                  </a:gsLst>
                  <a:lin ang="5400000" scaled="0"/>
                </a:gradFill>
              </a:defRPr>
            </a:lvl1pPr>
            <a:lvl2pPr marL="0" indent="0">
              <a:buFontTx/>
              <a:buNone/>
              <a:defRPr sz="1961"/>
            </a:lvl2pPr>
            <a:lvl3pPr marL="168084" indent="0">
              <a:buNone/>
              <a:defRPr/>
            </a:lvl3pPr>
            <a:lvl4pPr marL="336168" indent="0">
              <a:buNone/>
              <a:defRPr/>
            </a:lvl4pPr>
            <a:lvl5pPr marL="5042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90711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9016" y="1189177"/>
            <a:ext cx="11473969" cy="1931322"/>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1961"/>
            </a:lvl2pPr>
            <a:lvl3pPr marL="168084" indent="0">
              <a:buNone/>
              <a:defRPr/>
            </a:lvl3pPr>
            <a:lvl4pPr marL="336168" indent="0">
              <a:buNone/>
              <a:defRPr/>
            </a:lvl4pPr>
            <a:lvl5pPr marL="5042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49796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69" cy="1997712"/>
          </a:xfrm>
        </p:spPr>
        <p:txBody>
          <a:bodyPr wrap="square">
            <a:spAutoFit/>
          </a:bodyPr>
          <a:lstStyle>
            <a:lvl1pPr>
              <a:defRPr sz="353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88953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69" cy="1997712"/>
          </a:xfrm>
        </p:spPr>
        <p:txBody>
          <a:bodyPr wrap="square">
            <a:spAutoFit/>
          </a:bodyPr>
          <a:lstStyle>
            <a:lvl1pPr>
              <a:defRPr sz="353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3943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2491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9016" y="1189176"/>
            <a:ext cx="5498540" cy="1880515"/>
          </a:xfrm>
        </p:spPr>
        <p:txBody>
          <a:bodyPr wrap="square">
            <a:spAutoFit/>
          </a:bodyPr>
          <a:lstStyle>
            <a:lvl1pPr marL="0" indent="0">
              <a:spcBef>
                <a:spcPts val="900"/>
              </a:spcBef>
              <a:buClr>
                <a:schemeClr val="tx1"/>
              </a:buClr>
              <a:buFont typeface="Wingdings" pitchFamily="2" charset="2"/>
              <a:buNone/>
              <a:defRPr sz="3138">
                <a:gradFill>
                  <a:gsLst>
                    <a:gs pos="1250">
                      <a:schemeClr val="tx2"/>
                    </a:gs>
                    <a:gs pos="99000">
                      <a:schemeClr val="tx2"/>
                    </a:gs>
                  </a:gsLst>
                  <a:lin ang="5400000" scaled="0"/>
                </a:gradFill>
              </a:defRPr>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3" y="1187644"/>
            <a:ext cx="5498540" cy="1880515"/>
          </a:xfrm>
        </p:spPr>
        <p:txBody>
          <a:bodyPr wrap="square">
            <a:spAutoFit/>
          </a:bodyPr>
          <a:lstStyle>
            <a:lvl1pPr marL="0" indent="0">
              <a:spcBef>
                <a:spcPts val="900"/>
              </a:spcBef>
              <a:buClr>
                <a:schemeClr val="tx1"/>
              </a:buClr>
              <a:buFont typeface="Wingdings" pitchFamily="2" charset="2"/>
              <a:buNone/>
              <a:defRPr sz="3138">
                <a:gradFill>
                  <a:gsLst>
                    <a:gs pos="1250">
                      <a:schemeClr val="tx2"/>
                    </a:gs>
                    <a:gs pos="99000">
                      <a:schemeClr val="tx2"/>
                    </a:gs>
                  </a:gsLst>
                  <a:lin ang="5400000" scaled="0"/>
                </a:gradFill>
              </a:defRPr>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9104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9016" y="1187644"/>
            <a:ext cx="5498540" cy="1880515"/>
          </a:xfrm>
        </p:spPr>
        <p:txBody>
          <a:bodyPr wrap="square">
            <a:spAutoFit/>
          </a:bodyPr>
          <a:lstStyle>
            <a:lvl1pPr marL="0" indent="0">
              <a:spcBef>
                <a:spcPts val="900"/>
              </a:spcBef>
              <a:buClr>
                <a:schemeClr val="tx1"/>
              </a:buClr>
              <a:buFont typeface="Wingdings" pitchFamily="2" charset="2"/>
              <a:buNone/>
              <a:defRPr sz="3138"/>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3" y="1187644"/>
            <a:ext cx="5498540" cy="1880515"/>
          </a:xfrm>
        </p:spPr>
        <p:txBody>
          <a:bodyPr wrap="square">
            <a:spAutoFit/>
          </a:bodyPr>
          <a:lstStyle>
            <a:lvl1pPr marL="0" indent="0">
              <a:spcBef>
                <a:spcPts val="900"/>
              </a:spcBef>
              <a:buClr>
                <a:schemeClr val="tx1"/>
              </a:buClr>
              <a:buFont typeface="Wingdings" pitchFamily="2" charset="2"/>
              <a:buNone/>
              <a:defRPr sz="3138"/>
            </a:lvl1pPr>
            <a:lvl2pPr marL="0" indent="0">
              <a:buNone/>
              <a:defRPr sz="1961"/>
            </a:lvl2pPr>
            <a:lvl3pPr marL="170419" indent="0">
              <a:buNone/>
              <a:tabLst/>
              <a:defRPr sz="1961"/>
            </a:lvl3pPr>
            <a:lvl4pPr marL="338503" indent="0">
              <a:buNone/>
              <a:defRPr/>
            </a:lvl4pPr>
            <a:lvl5pPr marL="5042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3054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455" y="1187644"/>
            <a:ext cx="5498540" cy="1880515"/>
          </a:xfrm>
        </p:spPr>
        <p:txBody>
          <a:bodyPr wrap="square">
            <a:spAutoFit/>
          </a:bodyPr>
          <a:lstStyle>
            <a:lvl1pPr marL="211273" indent="-211273">
              <a:spcBef>
                <a:spcPts val="900"/>
              </a:spcBef>
              <a:buClr>
                <a:schemeClr val="tx2"/>
              </a:buClr>
              <a:buFont typeface="Arial" pitchFamily="34" charset="0"/>
              <a:buChar char="•"/>
              <a:defRPr sz="3138">
                <a:gradFill>
                  <a:gsLst>
                    <a:gs pos="1250">
                      <a:schemeClr val="tx2"/>
                    </a:gs>
                    <a:gs pos="99000">
                      <a:schemeClr val="tx2"/>
                    </a:gs>
                  </a:gsLst>
                  <a:lin ang="5400000" scaled="0"/>
                </a:gradFill>
              </a:defRPr>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3" y="1187644"/>
            <a:ext cx="5498540" cy="1880515"/>
          </a:xfrm>
        </p:spPr>
        <p:txBody>
          <a:bodyPr wrap="square">
            <a:spAutoFit/>
          </a:bodyPr>
          <a:lstStyle>
            <a:lvl1pPr marL="211273" indent="-211273">
              <a:spcBef>
                <a:spcPts val="900"/>
              </a:spcBef>
              <a:buClr>
                <a:schemeClr val="tx2"/>
              </a:buClr>
              <a:buFont typeface="Arial" pitchFamily="34" charset="0"/>
              <a:buChar char="•"/>
              <a:defRPr sz="3138">
                <a:gradFill>
                  <a:gsLst>
                    <a:gs pos="1250">
                      <a:schemeClr val="tx2"/>
                    </a:gs>
                    <a:gs pos="99000">
                      <a:schemeClr val="tx2"/>
                    </a:gs>
                  </a:gsLst>
                  <a:lin ang="5400000" scaled="0"/>
                </a:gradFill>
              </a:defRPr>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01854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854" y="1187644"/>
            <a:ext cx="5498540" cy="1880515"/>
          </a:xfrm>
        </p:spPr>
        <p:txBody>
          <a:bodyPr wrap="square">
            <a:spAutoFit/>
          </a:bodyPr>
          <a:lstStyle>
            <a:lvl1pPr marL="211273" indent="-211273">
              <a:spcBef>
                <a:spcPts val="900"/>
              </a:spcBef>
              <a:buClr>
                <a:schemeClr val="tx1"/>
              </a:buClr>
              <a:buFont typeface="Arial" pitchFamily="34" charset="0"/>
              <a:buChar char="•"/>
              <a:defRPr sz="3138"/>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3" y="1187644"/>
            <a:ext cx="5498540" cy="1880515"/>
          </a:xfrm>
        </p:spPr>
        <p:txBody>
          <a:bodyPr wrap="square">
            <a:spAutoFit/>
          </a:bodyPr>
          <a:lstStyle>
            <a:lvl1pPr marL="211273" indent="-211273">
              <a:spcBef>
                <a:spcPts val="900"/>
              </a:spcBef>
              <a:buClr>
                <a:schemeClr val="tx1"/>
              </a:buClr>
              <a:buFont typeface="Arial" pitchFamily="34" charset="0"/>
              <a:buChar char="•"/>
              <a:defRPr sz="3138"/>
            </a:lvl1pPr>
            <a:lvl2pPr marL="390554" indent="-171463">
              <a:defRPr sz="1961"/>
            </a:lvl2pPr>
            <a:lvl3pPr marL="514389" indent="-123834">
              <a:tabLst/>
              <a:defRPr sz="1961"/>
            </a:lvl3pPr>
            <a:lvl4pPr marL="647748" indent="-133360">
              <a:defRPr/>
            </a:lvl4pPr>
            <a:lvl5pPr marL="771583" indent="-1238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7054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7562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81" cy="2697988"/>
          </a:xfrm>
          <a:noFill/>
        </p:spPr>
        <p:txBody>
          <a:bodyPr tIns="91440" bIns="91440" anchor="t" anchorCtr="0"/>
          <a:lstStyle>
            <a:lvl1pPr>
              <a:defRPr sz="5883" spc="-74"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359017" y="3877280"/>
            <a:ext cx="9562678" cy="1793881"/>
          </a:xfrm>
          <a:noFill/>
        </p:spPr>
        <p:txBody>
          <a:bodyPr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25969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79" cy="2697988"/>
          </a:xfrm>
          <a:noFill/>
        </p:spPr>
        <p:txBody>
          <a:bodyPr tIns="91440" bIns="91440" anchor="t" anchorCtr="0"/>
          <a:lstStyle>
            <a:lvl1pPr>
              <a:defRPr lang="en-US" sz="588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70234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1"/>
            <a:ext cx="11473969"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28197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1"/>
            <a:ext cx="11462090"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60039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1"/>
            <a:ext cx="11473969"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03322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theme" Target="../theme/theme2.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8.pn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image" Target="../media/image8.png"/><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heme" Target="../theme/theme3.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6" Type="http://schemas.openxmlformats.org/officeDocument/2006/relationships/theme" Target="../theme/theme4.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oleObject" Target="../embeddings/oleObject7.bin"/><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tags" Target="../tags/tag7.xml"/><Relationship Id="rId2" Type="http://schemas.openxmlformats.org/officeDocument/2006/relationships/slideLayout" Target="../slideLayouts/slideLayout123.xml"/><Relationship Id="rId16" Type="http://schemas.openxmlformats.org/officeDocument/2006/relationships/vmlDrawing" Target="../drawings/vmlDrawing7.vml"/><Relationship Id="rId20" Type="http://schemas.openxmlformats.org/officeDocument/2006/relationships/image" Target="../media/image21.png"/><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theme" Target="../theme/theme5.xml"/><Relationship Id="rId10" Type="http://schemas.openxmlformats.org/officeDocument/2006/relationships/slideLayout" Target="../slideLayouts/slideLayout131.xml"/><Relationship Id="rId19" Type="http://schemas.openxmlformats.org/officeDocument/2006/relationships/image" Target="../media/image18.emf"/><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TextBox 2"/>
          <p:cNvSpPr txBox="1"/>
          <p:nvPr userDrawn="1"/>
        </p:nvSpPr>
        <p:spPr>
          <a:xfrm>
            <a:off x="-69011" y="6142007"/>
            <a:ext cx="31486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@AskTheData</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177501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4"/>
            <a:ext cx="11473968"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59016" y="1189181"/>
            <a:ext cx="11473969" cy="199771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51"/>
          <a:stretch>
            <a:fillRect/>
          </a:stretch>
        </p:blipFill>
        <p:spPr>
          <a:xfrm rot="5400000">
            <a:off x="9208748" y="2991033"/>
            <a:ext cx="6858623" cy="876557"/>
          </a:xfrm>
          <a:prstGeom prst="rect">
            <a:avLst/>
          </a:prstGeom>
        </p:spPr>
      </p:pic>
      <p:sp>
        <p:nvSpPr>
          <p:cNvPr id="5" name="TextBox 4"/>
          <p:cNvSpPr txBox="1"/>
          <p:nvPr userDrawn="1"/>
        </p:nvSpPr>
        <p:spPr>
          <a:xfrm>
            <a:off x="0" y="6230136"/>
            <a:ext cx="31486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@AskTheData</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19893609"/>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70" r:id="rId24"/>
    <p:sldLayoutId id="2147483771" r:id="rId25"/>
    <p:sldLayoutId id="2147483662" r:id="rId26"/>
    <p:sldLayoutId id="2147483663" r:id="rId27"/>
    <p:sldLayoutId id="2147483664" r:id="rId28"/>
    <p:sldLayoutId id="2147483665" r:id="rId29"/>
    <p:sldLayoutId id="2147483666" r:id="rId30"/>
    <p:sldLayoutId id="2147483667" r:id="rId31"/>
    <p:sldLayoutId id="2147483668" r:id="rId32"/>
    <p:sldLayoutId id="2147483669" r:id="rId33"/>
    <p:sldLayoutId id="2147483670" r:id="rId34"/>
    <p:sldLayoutId id="2147483672" r:id="rId35"/>
    <p:sldLayoutId id="2147483673" r:id="rId36"/>
    <p:sldLayoutId id="2147483674" r:id="rId37"/>
    <p:sldLayoutId id="2147483675" r:id="rId38"/>
    <p:sldLayoutId id="2147483676" r:id="rId39"/>
    <p:sldLayoutId id="2147483677" r:id="rId40"/>
    <p:sldLayoutId id="2147483678" r:id="rId41"/>
    <p:sldLayoutId id="2147483679" r:id="rId42"/>
    <p:sldLayoutId id="2147483680" r:id="rId43"/>
    <p:sldLayoutId id="2147483684" r:id="rId44"/>
    <p:sldLayoutId id="2147483686" r:id="rId45"/>
    <p:sldLayoutId id="2147483690" r:id="rId46"/>
    <p:sldLayoutId id="2147483693" r:id="rId47"/>
    <p:sldLayoutId id="2147483694" r:id="rId48"/>
    <p:sldLayoutId id="2147483695" r:id="rId49"/>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txStyles>
    <p:titleStyle>
      <a:lvl1pPr algn="l" defTabSz="685823" rtl="0" eaLnBrk="1" latinLnBrk="0" hangingPunct="1">
        <a:lnSpc>
          <a:spcPct val="90000"/>
        </a:lnSpc>
        <a:spcBef>
          <a:spcPct val="0"/>
        </a:spcBef>
        <a:buNone/>
        <a:defRPr lang="en-US" sz="4314"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27" marR="0" indent="-252127" algn="l" defTabSz="685823"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452955" marR="0" indent="-200795" algn="l" defTabSz="6858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17948" marR="0" indent="-166551" algn="l" defTabSz="6858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782942" marR="0" indent="-166551" algn="l" defTabSz="6858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896569" marR="0" indent="-166551" algn="l" defTabSz="6858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1886014"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28"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839"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752"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23" rtl="0" eaLnBrk="1" latinLnBrk="0" hangingPunct="1">
        <a:defRPr sz="1324" kern="1200">
          <a:solidFill>
            <a:schemeClr val="tx1"/>
          </a:solidFill>
          <a:latin typeface="+mn-lt"/>
          <a:ea typeface="+mn-ea"/>
          <a:cs typeface="+mn-cs"/>
        </a:defRPr>
      </a:lvl1pPr>
      <a:lvl2pPr marL="342912" algn="l" defTabSz="685823" rtl="0" eaLnBrk="1" latinLnBrk="0" hangingPunct="1">
        <a:defRPr sz="1324" kern="1200">
          <a:solidFill>
            <a:schemeClr val="tx1"/>
          </a:solidFill>
          <a:latin typeface="+mn-lt"/>
          <a:ea typeface="+mn-ea"/>
          <a:cs typeface="+mn-cs"/>
        </a:defRPr>
      </a:lvl2pPr>
      <a:lvl3pPr marL="685823" algn="l" defTabSz="685823" rtl="0" eaLnBrk="1" latinLnBrk="0" hangingPunct="1">
        <a:defRPr sz="1324" kern="1200">
          <a:solidFill>
            <a:schemeClr val="tx1"/>
          </a:solidFill>
          <a:latin typeface="+mn-lt"/>
          <a:ea typeface="+mn-ea"/>
          <a:cs typeface="+mn-cs"/>
        </a:defRPr>
      </a:lvl3pPr>
      <a:lvl4pPr marL="1028736" algn="l" defTabSz="685823" rtl="0" eaLnBrk="1" latinLnBrk="0" hangingPunct="1">
        <a:defRPr sz="1324" kern="1200">
          <a:solidFill>
            <a:schemeClr val="tx1"/>
          </a:solidFill>
          <a:latin typeface="+mn-lt"/>
          <a:ea typeface="+mn-ea"/>
          <a:cs typeface="+mn-cs"/>
        </a:defRPr>
      </a:lvl4pPr>
      <a:lvl5pPr marL="1371647" algn="l" defTabSz="685823" rtl="0" eaLnBrk="1" latinLnBrk="0" hangingPunct="1">
        <a:defRPr sz="1324" kern="1200">
          <a:solidFill>
            <a:schemeClr val="tx1"/>
          </a:solidFill>
          <a:latin typeface="+mn-lt"/>
          <a:ea typeface="+mn-ea"/>
          <a:cs typeface="+mn-cs"/>
        </a:defRPr>
      </a:lvl5pPr>
      <a:lvl6pPr marL="1714560" algn="l" defTabSz="685823" rtl="0" eaLnBrk="1" latinLnBrk="0" hangingPunct="1">
        <a:defRPr sz="1324" kern="1200">
          <a:solidFill>
            <a:schemeClr val="tx1"/>
          </a:solidFill>
          <a:latin typeface="+mn-lt"/>
          <a:ea typeface="+mn-ea"/>
          <a:cs typeface="+mn-cs"/>
        </a:defRPr>
      </a:lvl6pPr>
      <a:lvl7pPr marL="2057471" algn="l" defTabSz="685823" rtl="0" eaLnBrk="1" latinLnBrk="0" hangingPunct="1">
        <a:defRPr sz="1324" kern="1200">
          <a:solidFill>
            <a:schemeClr val="tx1"/>
          </a:solidFill>
          <a:latin typeface="+mn-lt"/>
          <a:ea typeface="+mn-ea"/>
          <a:cs typeface="+mn-cs"/>
        </a:defRPr>
      </a:lvl7pPr>
      <a:lvl8pPr marL="2400383" algn="l" defTabSz="685823" rtl="0" eaLnBrk="1" latinLnBrk="0" hangingPunct="1">
        <a:defRPr sz="1324" kern="1200">
          <a:solidFill>
            <a:schemeClr val="tx1"/>
          </a:solidFill>
          <a:latin typeface="+mn-lt"/>
          <a:ea typeface="+mn-ea"/>
          <a:cs typeface="+mn-cs"/>
        </a:defRPr>
      </a:lvl8pPr>
      <a:lvl9pPr marL="2743296" algn="l" defTabSz="68582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702">
          <p15:clr>
            <a:srgbClr val="5ACBF0"/>
          </p15:clr>
        </p15:guide>
        <p15:guide id="4294967295" pos="288">
          <p15:clr>
            <a:srgbClr val="C35EA4"/>
          </p15:clr>
        </p15:guide>
        <p15:guide id="4294967295" pos="5587">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4"/>
            <a:ext cx="11473968"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59016" y="1189181"/>
            <a:ext cx="11473969" cy="199771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
        <p:nvSpPr>
          <p:cNvPr id="8" name="TextBox 7"/>
          <p:cNvSpPr txBox="1"/>
          <p:nvPr userDrawn="1"/>
        </p:nvSpPr>
        <p:spPr>
          <a:xfrm>
            <a:off x="86264" y="6230136"/>
            <a:ext cx="31486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prstClr val="black"/>
                    </a:gs>
                    <a:gs pos="30000">
                      <a:prstClr val="black"/>
                    </a:gs>
                  </a:gsLst>
                  <a:lin ang="5400000" scaled="0"/>
                </a:gradFill>
                <a:latin typeface="Calibri" panose="020F0502020204030204"/>
              </a:rPr>
              <a:t>@AskTheData</a:t>
            </a:r>
          </a:p>
        </p:txBody>
      </p:sp>
    </p:spTree>
    <p:extLst>
      <p:ext uri="{BB962C8B-B14F-4D97-AF65-F5344CB8AC3E}">
        <p14:creationId xmlns:p14="http://schemas.microsoft.com/office/powerpoint/2010/main" val="37662784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txStyles>
    <p:titleStyle>
      <a:lvl1pPr algn="l" defTabSz="685823" rtl="0" eaLnBrk="1" latinLnBrk="0" hangingPunct="1">
        <a:lnSpc>
          <a:spcPct val="90000"/>
        </a:lnSpc>
        <a:spcBef>
          <a:spcPct val="0"/>
        </a:spcBef>
        <a:buNone/>
        <a:defRPr lang="en-US" sz="4314"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27" marR="0" indent="-252127" algn="l" defTabSz="685823"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452955" marR="0" indent="-200795" algn="l" defTabSz="6858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17948" marR="0" indent="-166551" algn="l" defTabSz="6858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782942" marR="0" indent="-166551" algn="l" defTabSz="6858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896569" marR="0" indent="-166551" algn="l" defTabSz="6858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1886014"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28"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839"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752"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23" rtl="0" eaLnBrk="1" latinLnBrk="0" hangingPunct="1">
        <a:defRPr sz="1324" kern="1200">
          <a:solidFill>
            <a:schemeClr val="tx1"/>
          </a:solidFill>
          <a:latin typeface="+mn-lt"/>
          <a:ea typeface="+mn-ea"/>
          <a:cs typeface="+mn-cs"/>
        </a:defRPr>
      </a:lvl1pPr>
      <a:lvl2pPr marL="342912" algn="l" defTabSz="685823" rtl="0" eaLnBrk="1" latinLnBrk="0" hangingPunct="1">
        <a:defRPr sz="1324" kern="1200">
          <a:solidFill>
            <a:schemeClr val="tx1"/>
          </a:solidFill>
          <a:latin typeface="+mn-lt"/>
          <a:ea typeface="+mn-ea"/>
          <a:cs typeface="+mn-cs"/>
        </a:defRPr>
      </a:lvl2pPr>
      <a:lvl3pPr marL="685823" algn="l" defTabSz="685823" rtl="0" eaLnBrk="1" latinLnBrk="0" hangingPunct="1">
        <a:defRPr sz="1324" kern="1200">
          <a:solidFill>
            <a:schemeClr val="tx1"/>
          </a:solidFill>
          <a:latin typeface="+mn-lt"/>
          <a:ea typeface="+mn-ea"/>
          <a:cs typeface="+mn-cs"/>
        </a:defRPr>
      </a:lvl3pPr>
      <a:lvl4pPr marL="1028736" algn="l" defTabSz="685823" rtl="0" eaLnBrk="1" latinLnBrk="0" hangingPunct="1">
        <a:defRPr sz="1324" kern="1200">
          <a:solidFill>
            <a:schemeClr val="tx1"/>
          </a:solidFill>
          <a:latin typeface="+mn-lt"/>
          <a:ea typeface="+mn-ea"/>
          <a:cs typeface="+mn-cs"/>
        </a:defRPr>
      </a:lvl4pPr>
      <a:lvl5pPr marL="1371647" algn="l" defTabSz="685823" rtl="0" eaLnBrk="1" latinLnBrk="0" hangingPunct="1">
        <a:defRPr sz="1324" kern="1200">
          <a:solidFill>
            <a:schemeClr val="tx1"/>
          </a:solidFill>
          <a:latin typeface="+mn-lt"/>
          <a:ea typeface="+mn-ea"/>
          <a:cs typeface="+mn-cs"/>
        </a:defRPr>
      </a:lvl5pPr>
      <a:lvl6pPr marL="1714560" algn="l" defTabSz="685823" rtl="0" eaLnBrk="1" latinLnBrk="0" hangingPunct="1">
        <a:defRPr sz="1324" kern="1200">
          <a:solidFill>
            <a:schemeClr val="tx1"/>
          </a:solidFill>
          <a:latin typeface="+mn-lt"/>
          <a:ea typeface="+mn-ea"/>
          <a:cs typeface="+mn-cs"/>
        </a:defRPr>
      </a:lvl6pPr>
      <a:lvl7pPr marL="2057471" algn="l" defTabSz="685823" rtl="0" eaLnBrk="1" latinLnBrk="0" hangingPunct="1">
        <a:defRPr sz="1324" kern="1200">
          <a:solidFill>
            <a:schemeClr val="tx1"/>
          </a:solidFill>
          <a:latin typeface="+mn-lt"/>
          <a:ea typeface="+mn-ea"/>
          <a:cs typeface="+mn-cs"/>
        </a:defRPr>
      </a:lvl7pPr>
      <a:lvl8pPr marL="2400383" algn="l" defTabSz="685823" rtl="0" eaLnBrk="1" latinLnBrk="0" hangingPunct="1">
        <a:defRPr sz="1324" kern="1200">
          <a:solidFill>
            <a:schemeClr val="tx1"/>
          </a:solidFill>
          <a:latin typeface="+mn-lt"/>
          <a:ea typeface="+mn-ea"/>
          <a:cs typeface="+mn-cs"/>
        </a:defRPr>
      </a:lvl8pPr>
      <a:lvl9pPr marL="2743296" algn="l" defTabSz="68582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702">
          <p15:clr>
            <a:srgbClr val="5ACBF0"/>
          </p15:clr>
        </p15:guide>
        <p15:guide id="4294967295" pos="288">
          <p15:clr>
            <a:srgbClr val="C35EA4"/>
          </p15:clr>
        </p15:guide>
        <p15:guide id="4294967295" pos="5587">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F4264-6479-48CE-B8DA-672D3631949C}" type="slidenum">
              <a:rPr lang="en-US" smtClean="0"/>
              <a:t>‹#›</a:t>
            </a:fld>
            <a:endParaRPr lang="en-US"/>
          </a:p>
        </p:txBody>
      </p:sp>
      <p:sp>
        <p:nvSpPr>
          <p:cNvPr id="7" name="TextBox 6"/>
          <p:cNvSpPr txBox="1"/>
          <p:nvPr userDrawn="1"/>
        </p:nvSpPr>
        <p:spPr>
          <a:xfrm>
            <a:off x="86264" y="6230136"/>
            <a:ext cx="31486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@AskTheData</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4250426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8"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1557" y="1558"/>
                        <a:ext cx="1556" cy="1556"/>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20" cstate="screen">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
        <p:nvSpPr>
          <p:cNvPr id="2" name="Title Placeholder 1"/>
          <p:cNvSpPr>
            <a:spLocks noGrp="1"/>
          </p:cNvSpPr>
          <p:nvPr>
            <p:ph type="title"/>
          </p:nvPr>
        </p:nvSpPr>
        <p:spPr>
          <a:xfrm>
            <a:off x="560798" y="342356"/>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defTabSz="914225"/>
            <a:fld id="{0D099E2A-118A-4377-8F98-2DF40BCBA9FE}" type="slidenum">
              <a:rPr lang="en-US" smtClean="0"/>
              <a:pPr defTabSz="914225"/>
              <a:t>‹#›</a:t>
            </a:fld>
            <a:endParaRPr lang="en-US" dirty="0"/>
          </a:p>
        </p:txBody>
      </p:sp>
    </p:spTree>
    <p:extLst>
      <p:ext uri="{BB962C8B-B14F-4D97-AF65-F5344CB8AC3E}">
        <p14:creationId xmlns:p14="http://schemas.microsoft.com/office/powerpoint/2010/main" val="1725810419"/>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hf hdr="0" ftr="0" dt="0"/>
  <p:txStyles>
    <p:titleStyle>
      <a:lvl1pPr algn="l" defTabSz="914225" rtl="0" eaLnBrk="1" latinLnBrk="0" hangingPunct="1">
        <a:lnSpc>
          <a:spcPct val="90000"/>
        </a:lnSpc>
        <a:spcBef>
          <a:spcPct val="0"/>
        </a:spcBef>
        <a:buNone/>
        <a:defRPr sz="5399" kern="1200">
          <a:solidFill>
            <a:schemeClr val="bg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F26B43"/>
          </p15:clr>
        </p15:guide>
        <p15:guide id="4294967295" pos="173">
          <p15:clr>
            <a:srgbClr val="F26B43"/>
          </p15:clr>
        </p15:guide>
        <p15:guide id="4294967295" pos="7661">
          <p15:clr>
            <a:srgbClr val="F26B43"/>
          </p15:clr>
        </p15:guide>
        <p15:guide id="4294967295" orient="horz" pos="421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10.xml.rels><?xml version="1.0" encoding="UTF-8" standalone="yes"?>
<Relationships xmlns="http://schemas.openxmlformats.org/package/2006/relationships"><Relationship Id="rId3" Type="http://schemas.openxmlformats.org/officeDocument/2006/relationships/hyperlink" Target="http://ganglia.sourceforge.net/" TargetMode="External"/><Relationship Id="rId2" Type="http://schemas.openxmlformats.org/officeDocument/2006/relationships/notesSlide" Target="../notesSlides/notesSlide4.xml"/><Relationship Id="rId1" Type="http://schemas.openxmlformats.org/officeDocument/2006/relationships/slideLayout" Target="../slideLayouts/slideLayout108.xml"/><Relationship Id="rId4" Type="http://schemas.openxmlformats.org/officeDocument/2006/relationships/hyperlink" Target="http://www.nagios.or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9.xml"/></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hyperlink" Target="http://microsoftreactor.com/" TargetMode="External"/><Relationship Id="rId2" Type="http://schemas.openxmlformats.org/officeDocument/2006/relationships/image" Target="../media/image58.png"/><Relationship Id="rId1" Type="http://schemas.openxmlformats.org/officeDocument/2006/relationships/slideLayout" Target="../slideLayouts/slideLayout108.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11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119.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gif"/><Relationship Id="rId15" Type="http://schemas.openxmlformats.org/officeDocument/2006/relationships/image" Target="../media/image38.jpe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19.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slideLayout" Target="../slideLayouts/slideLayout119.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 Type="http://schemas.openxmlformats.org/officeDocument/2006/relationships/tags" Target="../tags/tag24.xml"/><Relationship Id="rId16" Type="http://schemas.openxmlformats.org/officeDocument/2006/relationships/tags" Target="../tags/tag38.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tags" Target="../tags/tag37.xml"/><Relationship Id="rId10" Type="http://schemas.openxmlformats.org/officeDocument/2006/relationships/tags" Target="../tags/tag32.xml"/><Relationship Id="rId19" Type="http://schemas.openxmlformats.org/officeDocument/2006/relationships/image" Target="../media/image47.jpe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C:\Users\kevrem\Documents\Graphics\Microsoft_logo_All_colors\MSFT_logo_rgb_C-W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2" y="95653"/>
            <a:ext cx="5038300" cy="18530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6277" y="4633385"/>
            <a:ext cx="8988949" cy="1138773"/>
          </a:xfrm>
          <a:prstGeom prst="rect">
            <a:avLst/>
          </a:prstGeom>
        </p:spPr>
        <p:txBody>
          <a:bodyPr wrap="square">
            <a:spAutoFit/>
          </a:bodyPr>
          <a:lstStyle/>
          <a:p>
            <a:pPr marL="0" marR="0" lvl="0" indent="0" algn="l" defTabSz="912638" rtl="0" eaLnBrk="1" fontAlgn="base" latinLnBrk="0" hangingPunct="1">
              <a:lnSpc>
                <a:spcPct val="100000"/>
              </a:lnSpc>
              <a:spcBef>
                <a:spcPct val="0"/>
              </a:spcBef>
              <a:spcAft>
                <a:spcPct val="0"/>
              </a:spcAft>
              <a:buClrTx/>
              <a:buSzTx/>
              <a:buFontTx/>
              <a:buNone/>
              <a:tabLst/>
              <a:defRPr/>
            </a:pPr>
            <a:r>
              <a:rPr lang="en-US" sz="2800" dirty="0" smtClean="0">
                <a:solidFill>
                  <a:srgbClr val="FFFFFF"/>
                </a:solidFill>
                <a:latin typeface="Segoe UI Light" panose="020B0502040204020203" pitchFamily="34" charset="0"/>
                <a:cs typeface="Arial" panose="020B0604020202020204" pitchFamily="34" charset="0"/>
              </a:rPr>
              <a:t>Andrew Moll</a:t>
            </a:r>
            <a:endParaRPr lang="en-US" sz="2800" dirty="0" smtClean="0">
              <a:solidFill>
                <a:srgbClr val="FFFFFF"/>
              </a:solidFill>
              <a:latin typeface="Segoe UI Light" panose="020B0502040204020203" pitchFamily="34" charset="0"/>
              <a:cs typeface="Arial" panose="020B0604020202020204" pitchFamily="34" charset="0"/>
            </a:endParaRPr>
          </a:p>
          <a:p>
            <a:pPr marL="0" marR="0" lvl="0" indent="0" algn="l" defTabSz="912638" rtl="0" eaLnBrk="1" fontAlgn="base" latinLnBrk="0" hangingPunct="1">
              <a:lnSpc>
                <a:spcPct val="100000"/>
              </a:lnSpc>
              <a:spcBef>
                <a:spcPct val="0"/>
              </a:spcBef>
              <a:spcAft>
                <a:spcPct val="0"/>
              </a:spcAft>
              <a:buClrTx/>
              <a:buSzTx/>
              <a:buFontTx/>
              <a:buNone/>
              <a:tabLst/>
              <a:defRPr/>
            </a:pPr>
            <a:r>
              <a:rPr lang="en-US" sz="2000" dirty="0" smtClean="0">
                <a:solidFill>
                  <a:srgbClr val="FFFFFF"/>
                </a:solidFill>
                <a:latin typeface="Segoe UI Light" panose="020B0502040204020203" pitchFamily="34" charset="0"/>
                <a:cs typeface="Arial" panose="020B0604020202020204" pitchFamily="34" charset="0"/>
              </a:rPr>
              <a:t>Technical Evangelist | </a:t>
            </a:r>
            <a:r>
              <a:rPr lang="en-US" sz="2000" dirty="0" smtClean="0">
                <a:solidFill>
                  <a:srgbClr val="FFFFFF"/>
                </a:solidFill>
                <a:latin typeface="Segoe UI Light" panose="020B0502040204020203" pitchFamily="34" charset="0"/>
                <a:cs typeface="Arial" panose="020B0604020202020204" pitchFamily="34" charset="0"/>
              </a:rPr>
              <a:t>@AskTheData </a:t>
            </a:r>
            <a:r>
              <a:rPr lang="en-US" sz="2000" dirty="0" smtClean="0">
                <a:solidFill>
                  <a:srgbClr val="FFFFFF"/>
                </a:solidFill>
                <a:latin typeface="Segoe UI Light" panose="020B0502040204020203" pitchFamily="34" charset="0"/>
                <a:cs typeface="Arial" panose="020B0604020202020204" pitchFamily="34" charset="0"/>
              </a:rPr>
              <a:t>| </a:t>
            </a:r>
            <a:r>
              <a:rPr lang="en-US" sz="2000" dirty="0" smtClean="0">
                <a:solidFill>
                  <a:srgbClr val="FFFFFF"/>
                </a:solidFill>
                <a:latin typeface="Segoe UI Light" panose="020B0502040204020203" pitchFamily="34" charset="0"/>
                <a:cs typeface="Arial" panose="020B0604020202020204" pitchFamily="34" charset="0"/>
              </a:rPr>
              <a:t>www.AndrewSMoll</a:t>
            </a:r>
            <a:endParaRPr lang="en-US" sz="2000" dirty="0" smtClean="0">
              <a:solidFill>
                <a:srgbClr val="FFFFFF"/>
              </a:solidFill>
              <a:latin typeface="Segoe UI Light" panose="020B0502040204020203" pitchFamily="34" charset="0"/>
              <a:cs typeface="Arial" panose="020B0604020202020204" pitchFamily="34" charset="0"/>
            </a:endParaRPr>
          </a:p>
          <a:p>
            <a:pPr marL="0" marR="0" lvl="0" indent="0" algn="l" defTabSz="912638" rtl="0" eaLnBrk="1" fontAlgn="base" latinLnBrk="0" hangingPunct="1">
              <a:lnSpc>
                <a:spcPct val="100000"/>
              </a:lnSpc>
              <a:spcBef>
                <a:spcPct val="0"/>
              </a:spcBef>
              <a:spcAft>
                <a:spcPct val="0"/>
              </a:spcAft>
              <a:buClrTx/>
              <a:buSzTx/>
              <a:buFontTx/>
              <a:buNone/>
              <a:tabLst/>
              <a:defRPr/>
            </a:pPr>
            <a:r>
              <a:rPr lang="en-US" sz="2000" dirty="0" smtClean="0">
                <a:solidFill>
                  <a:srgbClr val="FFFFFF"/>
                </a:solidFill>
                <a:latin typeface="Segoe UI Light" panose="020B0502040204020203" pitchFamily="34" charset="0"/>
                <a:cs typeface="Arial" panose="020B0604020202020204" pitchFamily="34" charset="0"/>
              </a:rPr>
              <a:t>Andrew.Moll@Microsoft.com</a:t>
            </a:r>
            <a:endPar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cs typeface="Arial" panose="020B0604020202020204" pitchFamily="34" charset="0"/>
            </a:endParaRPr>
          </a:p>
        </p:txBody>
      </p:sp>
      <p:sp>
        <p:nvSpPr>
          <p:cNvPr id="6" name="Rectangle 5"/>
          <p:cNvSpPr/>
          <p:nvPr/>
        </p:nvSpPr>
        <p:spPr>
          <a:xfrm>
            <a:off x="606662" y="2377151"/>
            <a:ext cx="10527969" cy="1107996"/>
          </a:xfrm>
          <a:prstGeom prst="rect">
            <a:avLst/>
          </a:prstGeom>
        </p:spPr>
        <p:txBody>
          <a:bodyPr wrap="square">
            <a:spAutoFit/>
          </a:bodyPr>
          <a:lstStyle/>
          <a:p>
            <a:pPr lvl="0" defTabSz="912638" fontAlgn="base">
              <a:spcBef>
                <a:spcPct val="0"/>
              </a:spcBef>
              <a:spcAft>
                <a:spcPct val="0"/>
              </a:spcAft>
              <a:defRPr/>
            </a:pPr>
            <a:r>
              <a:rPr lang="en-US" sz="6600" dirty="0">
                <a:solidFill>
                  <a:srgbClr val="FFFFFF"/>
                </a:solidFill>
                <a:latin typeface="Segoe UI Light" panose="020B0502040204020203" pitchFamily="34" charset="0"/>
                <a:cs typeface="Arial" panose="020B0604020202020204" pitchFamily="34" charset="0"/>
              </a:rPr>
              <a:t>More Data? More </a:t>
            </a:r>
            <a:r>
              <a:rPr lang="en-US" sz="6600" dirty="0" smtClean="0">
                <a:solidFill>
                  <a:srgbClr val="FFFFFF"/>
                </a:solidFill>
                <a:latin typeface="Segoe UI Light" panose="020B0502040204020203" pitchFamily="34" charset="0"/>
                <a:cs typeface="Arial" panose="020B0604020202020204" pitchFamily="34" charset="0"/>
              </a:rPr>
              <a:t>Problems?</a:t>
            </a:r>
            <a:endParaRPr kumimoji="0" lang="en-US" sz="6600" b="0" i="0" u="none" strike="noStrike" kern="1200" cap="none" spc="0" normalizeH="0" baseline="0" noProof="0" dirty="0">
              <a:ln>
                <a:noFill/>
              </a:ln>
              <a:solidFill>
                <a:srgbClr val="FFFFFF"/>
              </a:solidFill>
              <a:effectLst/>
              <a:uLnTx/>
              <a:uFillTx/>
              <a:latin typeface="Segoe UI Light" panose="020B0502040204020203" pitchFamily="34" charset="0"/>
              <a:cs typeface="Arial" panose="020B0604020202020204" pitchFamily="34" charset="0"/>
            </a:endParaRPr>
          </a:p>
        </p:txBody>
      </p:sp>
    </p:spTree>
    <p:extLst>
      <p:ext uri="{BB962C8B-B14F-4D97-AF65-F5344CB8AC3E}">
        <p14:creationId xmlns:p14="http://schemas.microsoft.com/office/powerpoint/2010/main" val="37212524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a Hadoop Cluster </a:t>
            </a:r>
          </a:p>
        </p:txBody>
      </p:sp>
      <p:sp>
        <p:nvSpPr>
          <p:cNvPr id="3" name="Text Placeholder 2"/>
          <p:cNvSpPr>
            <a:spLocks noGrp="1"/>
          </p:cNvSpPr>
          <p:nvPr>
            <p:ph idx="1"/>
          </p:nvPr>
        </p:nvSpPr>
        <p:spPr/>
        <p:txBody>
          <a:bodyPr/>
          <a:lstStyle/>
          <a:p>
            <a:pPr lvl="1"/>
            <a:r>
              <a:rPr lang="en-US" dirty="0" err="1" smtClean="0"/>
              <a:t>Ambari</a:t>
            </a:r>
            <a:r>
              <a:rPr lang="en-US" dirty="0" smtClean="0"/>
              <a:t> </a:t>
            </a:r>
            <a:r>
              <a:rPr lang="en-US" dirty="0"/>
              <a:t>provides a dashboard for monitoring health and status of the Hadoop cluster</a:t>
            </a:r>
            <a:r>
              <a:rPr lang="en-US" dirty="0" smtClean="0"/>
              <a:t>.</a:t>
            </a:r>
          </a:p>
          <a:p>
            <a:pPr lvl="1"/>
            <a:r>
              <a:rPr lang="en-US" dirty="0" smtClean="0"/>
              <a:t>REST Based API</a:t>
            </a:r>
          </a:p>
          <a:p>
            <a:pPr lvl="1"/>
            <a:r>
              <a:rPr lang="en-US" dirty="0" smtClean="0"/>
              <a:t>Puppet for process control</a:t>
            </a:r>
            <a:endParaRPr lang="en-US" dirty="0"/>
          </a:p>
          <a:p>
            <a:pPr lvl="1"/>
            <a:r>
              <a:rPr lang="en-US" dirty="0" err="1"/>
              <a:t>Ambari</a:t>
            </a:r>
            <a:r>
              <a:rPr lang="en-US" dirty="0"/>
              <a:t> leverages </a:t>
            </a:r>
            <a:r>
              <a:rPr lang="en-US" dirty="0">
                <a:hlinkClick r:id="rId3"/>
              </a:rPr>
              <a:t>Ganglia</a:t>
            </a:r>
            <a:r>
              <a:rPr lang="en-US" dirty="0"/>
              <a:t> for metrics collection.</a:t>
            </a:r>
          </a:p>
          <a:p>
            <a:pPr lvl="1"/>
            <a:r>
              <a:rPr lang="en-US" dirty="0" err="1"/>
              <a:t>Ambari</a:t>
            </a:r>
            <a:r>
              <a:rPr lang="en-US" dirty="0"/>
              <a:t> leverages </a:t>
            </a:r>
            <a:r>
              <a:rPr lang="en-US" dirty="0">
                <a:hlinkClick r:id="rId4"/>
              </a:rPr>
              <a:t>Nagios</a:t>
            </a:r>
            <a:r>
              <a:rPr lang="en-US" dirty="0"/>
              <a:t> for system alerting and will send emails when your attention is needed (e.g., a node goes down, remaining disk space is low, </a:t>
            </a:r>
            <a:r>
              <a:rPr lang="en-US" dirty="0" err="1"/>
              <a:t>etc</a:t>
            </a:r>
            <a:r>
              <a:rPr lang="en-US" dirty="0"/>
              <a:t>).</a:t>
            </a:r>
          </a:p>
          <a:p>
            <a:endParaRPr lang="en-US" dirty="0"/>
          </a:p>
        </p:txBody>
      </p:sp>
    </p:spTree>
    <p:extLst>
      <p:ext uri="{BB962C8B-B14F-4D97-AF65-F5344CB8AC3E}">
        <p14:creationId xmlns:p14="http://schemas.microsoft.com/office/powerpoint/2010/main" val="20474825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836" y="1008362"/>
            <a:ext cx="11155093" cy="997196"/>
          </a:xfrm>
        </p:spPr>
        <p:txBody>
          <a:bodyPr>
            <a:normAutofit fontScale="90000"/>
          </a:bodyPr>
          <a:lstStyle/>
          <a:p>
            <a:r>
              <a:rPr lang="en-US" dirty="0" smtClean="0"/>
              <a:t>But… Don’t you manage my clusters?????</a:t>
            </a:r>
            <a:endParaRPr lang="en-US" dirty="0"/>
          </a:p>
        </p:txBody>
      </p:sp>
      <p:sp>
        <p:nvSpPr>
          <p:cNvPr id="3" name="Content Placeholder 2"/>
          <p:cNvSpPr>
            <a:spLocks noGrp="1"/>
          </p:cNvSpPr>
          <p:nvPr>
            <p:ph type="body" sz="quarter" idx="12"/>
          </p:nvPr>
        </p:nvSpPr>
        <p:spPr>
          <a:xfrm>
            <a:off x="520835" y="2111644"/>
            <a:ext cx="11155093" cy="498599"/>
          </a:xfrm>
        </p:spPr>
        <p:txBody>
          <a:bodyPr/>
          <a:lstStyle/>
          <a:p>
            <a:r>
              <a:rPr lang="en-US" dirty="0" smtClean="0"/>
              <a:t>Yes, We mange Cluster up-time, HA, DR, etc.</a:t>
            </a:r>
          </a:p>
          <a:p>
            <a:r>
              <a:rPr lang="en-US" dirty="0" smtClean="0"/>
              <a:t>We don’t manage how you use it…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75" y="3086629"/>
            <a:ext cx="5734050" cy="3648075"/>
          </a:xfrm>
          <a:prstGeom prst="rect">
            <a:avLst/>
          </a:prstGeom>
        </p:spPr>
      </p:pic>
      <p:sp>
        <p:nvSpPr>
          <p:cNvPr id="5" name="TextBox 4"/>
          <p:cNvSpPr txBox="1"/>
          <p:nvPr/>
        </p:nvSpPr>
        <p:spPr>
          <a:xfrm>
            <a:off x="0" y="6254150"/>
            <a:ext cx="2286000" cy="523220"/>
          </a:xfrm>
          <a:prstGeom prst="rect">
            <a:avLst/>
          </a:prstGeom>
          <a:noFill/>
        </p:spPr>
        <p:txBody>
          <a:bodyPr wrap="square" rtlCol="0">
            <a:spAutoFit/>
          </a:bodyPr>
          <a:lstStyle/>
          <a:p>
            <a:r>
              <a:rPr lang="en-US" sz="2800" dirty="0" smtClean="0">
                <a:solidFill>
                  <a:schemeClr val="bg1"/>
                </a:solidFill>
              </a:rPr>
              <a:t>@AskTheData</a:t>
            </a:r>
            <a:endParaRPr lang="en-US" sz="2800" dirty="0">
              <a:solidFill>
                <a:schemeClr val="bg1"/>
              </a:solidFill>
            </a:endParaRPr>
          </a:p>
        </p:txBody>
      </p:sp>
    </p:spTree>
    <p:extLst>
      <p:ext uri="{BB962C8B-B14F-4D97-AF65-F5344CB8AC3E}">
        <p14:creationId xmlns:p14="http://schemas.microsoft.com/office/powerpoint/2010/main" val="7502899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560863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pic>
        <p:nvPicPr>
          <p:cNvPr id="4" name="Picture 3"/>
          <p:cNvPicPr>
            <a:picLocks noChangeAspect="1"/>
          </p:cNvPicPr>
          <p:nvPr/>
        </p:nvPicPr>
        <p:blipFill>
          <a:blip r:embed="rId2"/>
          <a:stretch>
            <a:fillRect/>
          </a:stretch>
        </p:blipFill>
        <p:spPr>
          <a:xfrm>
            <a:off x="933450" y="1816989"/>
            <a:ext cx="10325100" cy="4248150"/>
          </a:xfrm>
          <a:prstGeom prst="rect">
            <a:avLst/>
          </a:prstGeom>
        </p:spPr>
      </p:pic>
    </p:spTree>
    <p:extLst>
      <p:ext uri="{BB962C8B-B14F-4D97-AF65-F5344CB8AC3E}">
        <p14:creationId xmlns:p14="http://schemas.microsoft.com/office/powerpoint/2010/main" val="1217003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472" y="2766218"/>
            <a:ext cx="10515600" cy="1325563"/>
          </a:xfrm>
        </p:spPr>
        <p:txBody>
          <a:bodyPr/>
          <a:lstStyle/>
          <a:p>
            <a:r>
              <a:rPr lang="en-US" dirty="0" smtClean="0"/>
              <a:t>Who is a Data Scientist?</a:t>
            </a:r>
            <a:endParaRPr lang="en-US" dirty="0"/>
          </a:p>
        </p:txBody>
      </p:sp>
      <p:pic>
        <p:nvPicPr>
          <p:cNvPr id="4" name="Picture 3"/>
          <p:cNvPicPr>
            <a:picLocks noChangeAspect="1"/>
          </p:cNvPicPr>
          <p:nvPr/>
        </p:nvPicPr>
        <p:blipFill>
          <a:blip r:embed="rId3"/>
          <a:stretch>
            <a:fillRect/>
          </a:stretch>
        </p:blipFill>
        <p:spPr>
          <a:xfrm>
            <a:off x="6354107" y="0"/>
            <a:ext cx="6517869" cy="6858000"/>
          </a:xfrm>
          <a:prstGeom prst="rect">
            <a:avLst/>
          </a:prstGeom>
        </p:spPr>
      </p:pic>
      <p:cxnSp>
        <p:nvCxnSpPr>
          <p:cNvPr id="6" name="Straight Connector 5"/>
          <p:cNvCxnSpPr/>
          <p:nvPr/>
        </p:nvCxnSpPr>
        <p:spPr>
          <a:xfrm>
            <a:off x="7107936" y="1682496"/>
            <a:ext cx="1182624" cy="0"/>
          </a:xfrm>
          <a:prstGeom prst="line">
            <a:avLst/>
          </a:prstGeom>
          <a:ln w="177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772656" y="1993392"/>
            <a:ext cx="1737360" cy="30480"/>
          </a:xfrm>
          <a:prstGeom prst="line">
            <a:avLst/>
          </a:prstGeom>
          <a:ln w="1778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67728" y="1793337"/>
            <a:ext cx="2243328" cy="400110"/>
          </a:xfrm>
          <a:prstGeom prst="rect">
            <a:avLst/>
          </a:prstGeom>
          <a:noFill/>
        </p:spPr>
        <p:txBody>
          <a:bodyPr wrap="square" rtlCol="0">
            <a:spAutoFit/>
          </a:bodyPr>
          <a:lstStyle/>
          <a:p>
            <a:r>
              <a:rPr lang="en-US" dirty="0" smtClean="0">
                <a:solidFill>
                  <a:schemeClr val="bg1"/>
                </a:solidFill>
              </a:rPr>
              <a:t>Data </a:t>
            </a:r>
            <a:r>
              <a:rPr lang="en-US" sz="2000" dirty="0" smtClean="0">
                <a:solidFill>
                  <a:schemeClr val="bg1"/>
                </a:solidFill>
              </a:rPr>
              <a:t>Scientist</a:t>
            </a:r>
            <a:endParaRPr lang="en-US" dirty="0">
              <a:solidFill>
                <a:schemeClr val="bg1"/>
              </a:solidFill>
            </a:endParaRPr>
          </a:p>
        </p:txBody>
      </p:sp>
    </p:spTree>
    <p:extLst>
      <p:ext uri="{BB962C8B-B14F-4D97-AF65-F5344CB8AC3E}">
        <p14:creationId xmlns:p14="http://schemas.microsoft.com/office/powerpoint/2010/main" val="42481272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Nate Silver</a:t>
            </a:r>
            <a:endParaRPr lang="en-US" dirty="0"/>
          </a:p>
        </p:txBody>
      </p:sp>
      <p:pic>
        <p:nvPicPr>
          <p:cNvPr id="5" name="Picture 4"/>
          <p:cNvPicPr>
            <a:picLocks noChangeAspect="1"/>
          </p:cNvPicPr>
          <p:nvPr/>
        </p:nvPicPr>
        <p:blipFill>
          <a:blip r:embed="rId3"/>
          <a:stretch>
            <a:fillRect/>
          </a:stretch>
        </p:blipFill>
        <p:spPr>
          <a:xfrm>
            <a:off x="-1409700" y="-804863"/>
            <a:ext cx="15011400" cy="8467725"/>
          </a:xfrm>
          <a:prstGeom prst="rect">
            <a:avLst/>
          </a:prstGeom>
        </p:spPr>
      </p:pic>
    </p:spTree>
    <p:extLst>
      <p:ext uri="{BB962C8B-B14F-4D97-AF65-F5344CB8AC3E}">
        <p14:creationId xmlns:p14="http://schemas.microsoft.com/office/powerpoint/2010/main" val="4608780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53371" y="-4649"/>
            <a:ext cx="5168837" cy="6868058"/>
          </a:xfrm>
          <a:prstGeom prst="rect">
            <a:avLst/>
          </a:prstGeom>
        </p:spPr>
      </p:pic>
    </p:spTree>
    <p:extLst>
      <p:ext uri="{BB962C8B-B14F-4D97-AF65-F5344CB8AC3E}">
        <p14:creationId xmlns:p14="http://schemas.microsoft.com/office/powerpoint/2010/main" val="1051453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706" y="427726"/>
            <a:ext cx="7351166" cy="5929941"/>
          </a:xfrm>
        </p:spPr>
      </p:pic>
    </p:spTree>
    <p:extLst>
      <p:ext uri="{BB962C8B-B14F-4D97-AF65-F5344CB8AC3E}">
        <p14:creationId xmlns:p14="http://schemas.microsoft.com/office/powerpoint/2010/main" val="11445651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921" dirty="0" smtClean="0">
                <a:solidFill>
                  <a:srgbClr val="505050"/>
                </a:solidFill>
              </a:rPr>
              <a:t>Advanced Analytics</a:t>
            </a:r>
            <a:r>
              <a:rPr lang="en-US" sz="3921" dirty="0">
                <a:solidFill>
                  <a:srgbClr val="505050"/>
                </a:solidFill>
              </a:rPr>
              <a:t/>
            </a:r>
            <a:br>
              <a:rPr lang="en-US" sz="3921" dirty="0">
                <a:solidFill>
                  <a:srgbClr val="505050"/>
                </a:solidFill>
              </a:rPr>
            </a:br>
            <a:r>
              <a:rPr lang="en-US" sz="3921" dirty="0"/>
              <a:t> </a:t>
            </a:r>
          </a:p>
        </p:txBody>
      </p:sp>
      <p:sp>
        <p:nvSpPr>
          <p:cNvPr id="7" name="Text Placeholder 5"/>
          <p:cNvSpPr txBox="1">
            <a:spLocks/>
          </p:cNvSpPr>
          <p:nvPr/>
        </p:nvSpPr>
        <p:spPr>
          <a:xfrm>
            <a:off x="299645" y="6312701"/>
            <a:ext cx="3368014" cy="33039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78" dirty="0">
                <a:gradFill>
                  <a:gsLst>
                    <a:gs pos="2920">
                      <a:schemeClr val="tx1"/>
                    </a:gs>
                    <a:gs pos="100000">
                      <a:schemeClr val="tx1"/>
                    </a:gs>
                  </a:gsLst>
                  <a:lin ang="5400000" scaled="0"/>
                </a:gradFill>
              </a:rPr>
              <a:t>Source: </a:t>
            </a:r>
            <a:r>
              <a:rPr lang="en-US" sz="1078" b="1" dirty="0">
                <a:gradFill>
                  <a:gsLst>
                    <a:gs pos="2920">
                      <a:schemeClr val="tx1"/>
                    </a:gs>
                    <a:gs pos="100000">
                      <a:schemeClr val="tx1"/>
                    </a:gs>
                  </a:gsLst>
                  <a:lin ang="5400000" scaled="0"/>
                </a:gradFill>
              </a:rPr>
              <a:t>Gartner</a:t>
            </a:r>
            <a:endParaRPr lang="en-US" sz="1078" dirty="0">
              <a:gradFill>
                <a:gsLst>
                  <a:gs pos="2920">
                    <a:schemeClr val="tx1"/>
                  </a:gs>
                  <a:gs pos="100000">
                    <a:schemeClr val="tx1"/>
                  </a:gs>
                </a:gsLst>
                <a:lin ang="5400000" scaled="0"/>
              </a:gradFill>
            </a:endParaRPr>
          </a:p>
        </p:txBody>
      </p:sp>
      <p:sp>
        <p:nvSpPr>
          <p:cNvPr id="36" name="Rectangle 35"/>
          <p:cNvSpPr/>
          <p:nvPr/>
        </p:nvSpPr>
        <p:spPr bwMode="auto">
          <a:xfrm>
            <a:off x="5826363" y="1805016"/>
            <a:ext cx="5011015" cy="4375870"/>
          </a:xfrm>
          <a:prstGeom prst="rect">
            <a:avLst/>
          </a:prstGeom>
          <a:solidFill>
            <a:schemeClr val="accent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5" name="Rectangle 34"/>
          <p:cNvSpPr/>
          <p:nvPr/>
        </p:nvSpPr>
        <p:spPr bwMode="auto">
          <a:xfrm>
            <a:off x="826413" y="1805015"/>
            <a:ext cx="5011639" cy="439315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4" name="Freeform 33"/>
          <p:cNvSpPr/>
          <p:nvPr/>
        </p:nvSpPr>
        <p:spPr bwMode="auto">
          <a:xfrm>
            <a:off x="5832208" y="1842366"/>
            <a:ext cx="44820" cy="4347660"/>
          </a:xfrm>
          <a:custGeom>
            <a:avLst/>
            <a:gdLst>
              <a:gd name="connsiteX0" fmla="*/ 0 w 0"/>
              <a:gd name="connsiteY0" fmla="*/ 4366260 h 4366260"/>
              <a:gd name="connsiteX1" fmla="*/ 0 w 0"/>
              <a:gd name="connsiteY1" fmla="*/ 0 h 4366260"/>
            </a:gdLst>
            <a:ahLst/>
            <a:cxnLst>
              <a:cxn ang="0">
                <a:pos x="connsiteX0" y="connsiteY0"/>
              </a:cxn>
              <a:cxn ang="0">
                <a:pos x="connsiteX1" y="connsiteY1"/>
              </a:cxn>
            </a:cxnLst>
            <a:rect l="l" t="t" r="r" b="b"/>
            <a:pathLst>
              <a:path h="4366260">
                <a:moveTo>
                  <a:pt x="0" y="4366260"/>
                </a:moveTo>
                <a:lnTo>
                  <a:pt x="0" y="0"/>
                </a:lnTo>
              </a:path>
            </a:pathLst>
          </a:custGeom>
          <a:noFill/>
          <a:ln w="31750" cap="rnd">
            <a:solidFill>
              <a:schemeClr val="tx1"/>
            </a:solidFill>
            <a:prstDash val="solid"/>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65" dirty="0">
              <a:solidFill>
                <a:schemeClr val="bg1"/>
              </a:solidFill>
            </a:endParaRPr>
          </a:p>
        </p:txBody>
      </p:sp>
      <p:sp>
        <p:nvSpPr>
          <p:cNvPr id="5" name="Freeform 4"/>
          <p:cNvSpPr/>
          <p:nvPr/>
        </p:nvSpPr>
        <p:spPr bwMode="auto">
          <a:xfrm>
            <a:off x="826412" y="1838878"/>
            <a:ext cx="10010966" cy="4359287"/>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31750">
            <a:solidFill>
              <a:schemeClr val="tx2"/>
            </a:solidFill>
            <a:headEnd type="triangl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961" dirty="0">
              <a:solidFill>
                <a:schemeClr val="bg1"/>
              </a:solidFill>
            </a:endParaRPr>
          </a:p>
        </p:txBody>
      </p:sp>
      <p:sp>
        <p:nvSpPr>
          <p:cNvPr id="9" name="TextBox 8"/>
          <p:cNvSpPr txBox="1"/>
          <p:nvPr/>
        </p:nvSpPr>
        <p:spPr>
          <a:xfrm rot="16200000">
            <a:off x="32228" y="3751482"/>
            <a:ext cx="1054312" cy="534083"/>
          </a:xfrm>
          <a:prstGeom prst="rect">
            <a:avLst/>
          </a:prstGeom>
          <a:noFill/>
        </p:spPr>
        <p:txBody>
          <a:bodyPr wrap="none" lIns="179285" tIns="143428" rIns="179285" bIns="143428" rtlCol="0">
            <a:spAutoFit/>
          </a:bodyPr>
          <a:lstStyle/>
          <a:p>
            <a:pPr>
              <a:lnSpc>
                <a:spcPct val="90000"/>
              </a:lnSpc>
              <a:spcAft>
                <a:spcPts val="588"/>
              </a:spcAft>
            </a:pPr>
            <a:r>
              <a:rPr lang="en-US" sz="1765" b="1" dirty="0">
                <a:solidFill>
                  <a:srgbClr val="505050"/>
                </a:solidFill>
              </a:rPr>
              <a:t>VALUE</a:t>
            </a:r>
          </a:p>
        </p:txBody>
      </p:sp>
      <p:sp>
        <p:nvSpPr>
          <p:cNvPr id="12" name="TextBox 11"/>
          <p:cNvSpPr txBox="1"/>
          <p:nvPr/>
        </p:nvSpPr>
        <p:spPr>
          <a:xfrm>
            <a:off x="5037663" y="6233251"/>
            <a:ext cx="1587600" cy="534083"/>
          </a:xfrm>
          <a:prstGeom prst="rect">
            <a:avLst/>
          </a:prstGeom>
          <a:noFill/>
        </p:spPr>
        <p:txBody>
          <a:bodyPr wrap="none" lIns="179285" tIns="143428" rIns="179285" bIns="143428" rtlCol="0">
            <a:spAutoFit/>
          </a:bodyPr>
          <a:lstStyle/>
          <a:p>
            <a:pPr>
              <a:lnSpc>
                <a:spcPct val="90000"/>
              </a:lnSpc>
              <a:spcAft>
                <a:spcPts val="588"/>
              </a:spcAft>
            </a:pPr>
            <a:r>
              <a:rPr lang="en-US" sz="1765" b="1" dirty="0">
                <a:solidFill>
                  <a:srgbClr val="505050"/>
                </a:solidFill>
              </a:rPr>
              <a:t>DIFFICULTY</a:t>
            </a:r>
          </a:p>
        </p:txBody>
      </p:sp>
      <p:sp>
        <p:nvSpPr>
          <p:cNvPr id="14" name="TextBox 13"/>
          <p:cNvSpPr txBox="1"/>
          <p:nvPr/>
        </p:nvSpPr>
        <p:spPr>
          <a:xfrm rot="20477651">
            <a:off x="6196516" y="4122147"/>
            <a:ext cx="1049760" cy="506833"/>
          </a:xfrm>
          <a:prstGeom prst="rect">
            <a:avLst/>
          </a:prstGeom>
          <a:noFill/>
        </p:spPr>
        <p:txBody>
          <a:bodyPr wrap="none" lIns="179285" tIns="143428" rIns="179285" bIns="143428" rtlCol="0">
            <a:spAutoFit/>
          </a:bodyPr>
          <a:lstStyle/>
          <a:p>
            <a:pPr>
              <a:lnSpc>
                <a:spcPct val="90000"/>
              </a:lnSpc>
              <a:spcAft>
                <a:spcPts val="588"/>
              </a:spcAft>
            </a:pPr>
            <a:r>
              <a:rPr lang="en-US" sz="1568" b="1" dirty="0">
                <a:solidFill>
                  <a:schemeClr val="bg1"/>
                </a:solidFill>
              </a:rPr>
              <a:t>INSIGHT</a:t>
            </a:r>
          </a:p>
        </p:txBody>
      </p:sp>
      <p:sp>
        <p:nvSpPr>
          <p:cNvPr id="15" name="TextBox 14"/>
          <p:cNvSpPr txBox="1"/>
          <p:nvPr/>
        </p:nvSpPr>
        <p:spPr>
          <a:xfrm rot="20461641">
            <a:off x="8755587" y="3238730"/>
            <a:ext cx="1301175" cy="506833"/>
          </a:xfrm>
          <a:prstGeom prst="rect">
            <a:avLst/>
          </a:prstGeom>
          <a:noFill/>
        </p:spPr>
        <p:txBody>
          <a:bodyPr wrap="none" lIns="179285" tIns="143428" rIns="179285" bIns="143428" rtlCol="0">
            <a:spAutoFit/>
          </a:bodyPr>
          <a:lstStyle/>
          <a:p>
            <a:pPr>
              <a:lnSpc>
                <a:spcPct val="90000"/>
              </a:lnSpc>
              <a:spcAft>
                <a:spcPts val="588"/>
              </a:spcAft>
            </a:pPr>
            <a:r>
              <a:rPr lang="en-US" sz="1568" b="1" dirty="0">
                <a:solidFill>
                  <a:schemeClr val="bg1"/>
                </a:solidFill>
              </a:rPr>
              <a:t>FORESIGHT</a:t>
            </a:r>
          </a:p>
        </p:txBody>
      </p:sp>
      <p:sp>
        <p:nvSpPr>
          <p:cNvPr id="16" name="Rectangle 15"/>
          <p:cNvSpPr/>
          <p:nvPr/>
        </p:nvSpPr>
        <p:spPr bwMode="auto">
          <a:xfrm flipV="1">
            <a:off x="981217" y="4820002"/>
            <a:ext cx="1625563" cy="493034"/>
          </a:xfrm>
          <a:prstGeom prst="rect">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chemeClr val="bg1"/>
              </a:solidFill>
            </a:endParaRPr>
          </a:p>
        </p:txBody>
      </p:sp>
      <p:sp>
        <p:nvSpPr>
          <p:cNvPr id="20" name="Rectangle 19"/>
          <p:cNvSpPr/>
          <p:nvPr/>
        </p:nvSpPr>
        <p:spPr bwMode="auto">
          <a:xfrm flipV="1">
            <a:off x="3450555" y="3994724"/>
            <a:ext cx="1625563" cy="493034"/>
          </a:xfrm>
          <a:prstGeom prst="rect">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chemeClr val="bg1"/>
              </a:solidFill>
            </a:endParaRPr>
          </a:p>
        </p:txBody>
      </p:sp>
      <p:sp>
        <p:nvSpPr>
          <p:cNvPr id="21" name="Rectangle 20"/>
          <p:cNvSpPr/>
          <p:nvPr/>
        </p:nvSpPr>
        <p:spPr bwMode="auto">
          <a:xfrm flipV="1">
            <a:off x="5919894" y="3144088"/>
            <a:ext cx="1625563" cy="493034"/>
          </a:xfrm>
          <a:prstGeom prst="rect">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chemeClr val="bg1"/>
              </a:solidFill>
            </a:endParaRPr>
          </a:p>
        </p:txBody>
      </p:sp>
      <p:sp>
        <p:nvSpPr>
          <p:cNvPr id="22" name="Rectangle 21"/>
          <p:cNvSpPr/>
          <p:nvPr/>
        </p:nvSpPr>
        <p:spPr bwMode="auto">
          <a:xfrm flipV="1">
            <a:off x="8389234" y="2313560"/>
            <a:ext cx="1626537" cy="490647"/>
          </a:xfrm>
          <a:prstGeom prst="rect">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chemeClr val="bg1"/>
              </a:solidFill>
            </a:endParaRPr>
          </a:p>
        </p:txBody>
      </p:sp>
      <p:sp>
        <p:nvSpPr>
          <p:cNvPr id="23" name="TextBox 22"/>
          <p:cNvSpPr txBox="1"/>
          <p:nvPr/>
        </p:nvSpPr>
        <p:spPr>
          <a:xfrm>
            <a:off x="897431" y="4749562"/>
            <a:ext cx="1218973" cy="669761"/>
          </a:xfrm>
          <a:prstGeom prst="rect">
            <a:avLst/>
          </a:prstGeom>
          <a:noFill/>
        </p:spPr>
        <p:txBody>
          <a:bodyPr wrap="none" lIns="179285" tIns="143428" rIns="179285" bIns="143428" rtlCol="0">
            <a:spAutoFit/>
          </a:bodyPr>
          <a:lstStyle/>
          <a:p>
            <a:pPr>
              <a:lnSpc>
                <a:spcPct val="90000"/>
              </a:lnSpc>
            </a:pPr>
            <a:r>
              <a:rPr lang="en-US" sz="1372" b="1" dirty="0">
                <a:solidFill>
                  <a:schemeClr val="bg1"/>
                </a:solidFill>
              </a:rPr>
              <a:t>Descriptive </a:t>
            </a:r>
            <a:br>
              <a:rPr lang="en-US" sz="1372" b="1" dirty="0">
                <a:solidFill>
                  <a:schemeClr val="bg1"/>
                </a:solidFill>
              </a:rPr>
            </a:br>
            <a:r>
              <a:rPr lang="en-US" sz="1372" b="1" dirty="0">
                <a:solidFill>
                  <a:schemeClr val="bg1"/>
                </a:solidFill>
              </a:rPr>
              <a:t>Analytics</a:t>
            </a:r>
          </a:p>
        </p:txBody>
      </p:sp>
      <p:sp>
        <p:nvSpPr>
          <p:cNvPr id="24" name="TextBox 23"/>
          <p:cNvSpPr txBox="1"/>
          <p:nvPr/>
        </p:nvSpPr>
        <p:spPr>
          <a:xfrm>
            <a:off x="3366950" y="3921149"/>
            <a:ext cx="1121510" cy="669761"/>
          </a:xfrm>
          <a:prstGeom prst="rect">
            <a:avLst/>
          </a:prstGeom>
          <a:noFill/>
        </p:spPr>
        <p:txBody>
          <a:bodyPr wrap="none" lIns="179285" tIns="143428" rIns="179285" bIns="143428" rtlCol="0">
            <a:spAutoFit/>
          </a:bodyPr>
          <a:lstStyle/>
          <a:p>
            <a:pPr>
              <a:lnSpc>
                <a:spcPct val="90000"/>
              </a:lnSpc>
            </a:pPr>
            <a:r>
              <a:rPr lang="en-US" sz="1372" b="1" dirty="0">
                <a:solidFill>
                  <a:schemeClr val="bg1"/>
                </a:solidFill>
              </a:rPr>
              <a:t>Diagnostic</a:t>
            </a:r>
            <a:br>
              <a:rPr lang="en-US" sz="1372" b="1" dirty="0">
                <a:solidFill>
                  <a:schemeClr val="bg1"/>
                </a:solidFill>
              </a:rPr>
            </a:br>
            <a:r>
              <a:rPr lang="en-US" sz="1372" b="1" dirty="0">
                <a:solidFill>
                  <a:schemeClr val="bg1"/>
                </a:solidFill>
              </a:rPr>
              <a:t>Analytics</a:t>
            </a:r>
          </a:p>
        </p:txBody>
      </p:sp>
      <p:sp>
        <p:nvSpPr>
          <p:cNvPr id="25" name="TextBox 24"/>
          <p:cNvSpPr txBox="1"/>
          <p:nvPr/>
        </p:nvSpPr>
        <p:spPr>
          <a:xfrm>
            <a:off x="5835854" y="3078468"/>
            <a:ext cx="1129526" cy="669761"/>
          </a:xfrm>
          <a:prstGeom prst="rect">
            <a:avLst/>
          </a:prstGeom>
          <a:noFill/>
        </p:spPr>
        <p:txBody>
          <a:bodyPr wrap="none" lIns="179285" tIns="143428" rIns="179285" bIns="143428" rtlCol="0">
            <a:spAutoFit/>
          </a:bodyPr>
          <a:lstStyle/>
          <a:p>
            <a:pPr>
              <a:lnSpc>
                <a:spcPct val="90000"/>
              </a:lnSpc>
            </a:pPr>
            <a:r>
              <a:rPr lang="en-US" sz="1372" b="1" dirty="0">
                <a:solidFill>
                  <a:schemeClr val="bg1"/>
                </a:solidFill>
              </a:rPr>
              <a:t>Predictive </a:t>
            </a:r>
            <a:br>
              <a:rPr lang="en-US" sz="1372" b="1" dirty="0">
                <a:solidFill>
                  <a:schemeClr val="bg1"/>
                </a:solidFill>
              </a:rPr>
            </a:br>
            <a:r>
              <a:rPr lang="en-US" sz="1372" b="1" dirty="0">
                <a:solidFill>
                  <a:schemeClr val="bg1"/>
                </a:solidFill>
              </a:rPr>
              <a:t>Analytics</a:t>
            </a:r>
          </a:p>
        </p:txBody>
      </p:sp>
      <p:sp>
        <p:nvSpPr>
          <p:cNvPr id="26" name="TextBox 25"/>
          <p:cNvSpPr txBox="1"/>
          <p:nvPr/>
        </p:nvSpPr>
        <p:spPr>
          <a:xfrm>
            <a:off x="8311984" y="2231324"/>
            <a:ext cx="1261870" cy="669761"/>
          </a:xfrm>
          <a:prstGeom prst="rect">
            <a:avLst/>
          </a:prstGeom>
          <a:noFill/>
        </p:spPr>
        <p:txBody>
          <a:bodyPr wrap="none" lIns="179285" tIns="143428" rIns="179285" bIns="143428" rtlCol="0">
            <a:spAutoFit/>
          </a:bodyPr>
          <a:lstStyle/>
          <a:p>
            <a:pPr>
              <a:lnSpc>
                <a:spcPct val="90000"/>
              </a:lnSpc>
            </a:pPr>
            <a:r>
              <a:rPr lang="en-US" sz="1372" b="1" dirty="0">
                <a:solidFill>
                  <a:schemeClr val="bg1"/>
                </a:solidFill>
              </a:rPr>
              <a:t>Prescriptive </a:t>
            </a:r>
            <a:br>
              <a:rPr lang="en-US" sz="1372" b="1" dirty="0">
                <a:solidFill>
                  <a:schemeClr val="bg1"/>
                </a:solidFill>
              </a:rPr>
            </a:br>
            <a:r>
              <a:rPr lang="en-US" sz="1372" b="1" dirty="0">
                <a:solidFill>
                  <a:schemeClr val="bg1"/>
                </a:solidFill>
              </a:rPr>
              <a:t>Analytics</a:t>
            </a:r>
          </a:p>
        </p:txBody>
      </p:sp>
      <p:sp>
        <p:nvSpPr>
          <p:cNvPr id="27" name="TextBox 26"/>
          <p:cNvSpPr txBox="1"/>
          <p:nvPr/>
        </p:nvSpPr>
        <p:spPr>
          <a:xfrm>
            <a:off x="897432" y="4245025"/>
            <a:ext cx="1876403" cy="669832"/>
          </a:xfrm>
          <a:prstGeom prst="rect">
            <a:avLst/>
          </a:prstGeom>
          <a:noFill/>
        </p:spPr>
        <p:txBody>
          <a:bodyPr wrap="square" lIns="179285" tIns="143428" rIns="179285" bIns="143428" rtlCol="0">
            <a:spAutoFit/>
          </a:bodyPr>
          <a:lstStyle/>
          <a:p>
            <a:pPr>
              <a:lnSpc>
                <a:spcPct val="90000"/>
              </a:lnSpc>
              <a:spcAft>
                <a:spcPts val="588"/>
              </a:spcAft>
            </a:pPr>
            <a:r>
              <a:rPr lang="en-US" sz="1372" dirty="0">
                <a:solidFill>
                  <a:schemeClr val="bg1"/>
                </a:solidFill>
              </a:rPr>
              <a:t>What </a:t>
            </a:r>
            <a:br>
              <a:rPr lang="en-US" sz="1372" dirty="0">
                <a:solidFill>
                  <a:schemeClr val="bg1"/>
                </a:solidFill>
              </a:rPr>
            </a:br>
            <a:r>
              <a:rPr lang="en-US" sz="1372" dirty="0">
                <a:solidFill>
                  <a:schemeClr val="bg1"/>
                </a:solidFill>
              </a:rPr>
              <a:t>happened?</a:t>
            </a:r>
          </a:p>
        </p:txBody>
      </p:sp>
      <p:sp>
        <p:nvSpPr>
          <p:cNvPr id="28" name="TextBox 27"/>
          <p:cNvSpPr txBox="1"/>
          <p:nvPr/>
        </p:nvSpPr>
        <p:spPr>
          <a:xfrm>
            <a:off x="3366949" y="3404059"/>
            <a:ext cx="1128307" cy="669761"/>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Why did </a:t>
            </a:r>
            <a:br>
              <a:rPr lang="en-US" sz="1372" dirty="0">
                <a:solidFill>
                  <a:schemeClr val="bg1"/>
                </a:solidFill>
              </a:rPr>
            </a:br>
            <a:r>
              <a:rPr lang="en-US" sz="1372" dirty="0">
                <a:solidFill>
                  <a:schemeClr val="bg1"/>
                </a:solidFill>
              </a:rPr>
              <a:t>it happen?</a:t>
            </a:r>
          </a:p>
        </p:txBody>
      </p:sp>
      <p:sp>
        <p:nvSpPr>
          <p:cNvPr id="29" name="TextBox 28"/>
          <p:cNvSpPr txBox="1"/>
          <p:nvPr/>
        </p:nvSpPr>
        <p:spPr>
          <a:xfrm>
            <a:off x="5835854" y="2566942"/>
            <a:ext cx="1080217" cy="669761"/>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What will </a:t>
            </a:r>
            <a:br>
              <a:rPr lang="en-US" sz="1372" dirty="0">
                <a:solidFill>
                  <a:schemeClr val="bg1"/>
                </a:solidFill>
              </a:rPr>
            </a:br>
            <a:r>
              <a:rPr lang="en-US" sz="1372" dirty="0">
                <a:solidFill>
                  <a:schemeClr val="bg1"/>
                </a:solidFill>
              </a:rPr>
              <a:t>happen?</a:t>
            </a:r>
          </a:p>
        </p:txBody>
      </p:sp>
      <p:sp>
        <p:nvSpPr>
          <p:cNvPr id="30" name="TextBox 29"/>
          <p:cNvSpPr txBox="1"/>
          <p:nvPr/>
        </p:nvSpPr>
        <p:spPr>
          <a:xfrm>
            <a:off x="8311984" y="1739899"/>
            <a:ext cx="1557079" cy="669761"/>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How can we </a:t>
            </a:r>
            <a:br>
              <a:rPr lang="en-US" sz="1372" dirty="0">
                <a:solidFill>
                  <a:schemeClr val="bg1"/>
                </a:solidFill>
              </a:rPr>
            </a:br>
            <a:r>
              <a:rPr lang="en-US" sz="1372" dirty="0">
                <a:solidFill>
                  <a:schemeClr val="bg1"/>
                </a:solidFill>
              </a:rPr>
              <a:t>make it happen?</a:t>
            </a:r>
          </a:p>
        </p:txBody>
      </p:sp>
      <p:sp>
        <p:nvSpPr>
          <p:cNvPr id="38" name="TextBox 37"/>
          <p:cNvSpPr txBox="1"/>
          <p:nvPr/>
        </p:nvSpPr>
        <p:spPr>
          <a:xfrm>
            <a:off x="4040392" y="5691370"/>
            <a:ext cx="1702310" cy="561207"/>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Traditional BI</a:t>
            </a:r>
          </a:p>
        </p:txBody>
      </p:sp>
      <p:sp>
        <p:nvSpPr>
          <p:cNvPr id="39" name="TextBox 38"/>
          <p:cNvSpPr txBox="1"/>
          <p:nvPr/>
        </p:nvSpPr>
        <p:spPr>
          <a:xfrm>
            <a:off x="5838579" y="5691370"/>
            <a:ext cx="2336138" cy="561207"/>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Advanced Analytics</a:t>
            </a:r>
          </a:p>
        </p:txBody>
      </p:sp>
      <p:sp>
        <p:nvSpPr>
          <p:cNvPr id="41" name="Right Triangle 40"/>
          <p:cNvSpPr/>
          <p:nvPr/>
        </p:nvSpPr>
        <p:spPr bwMode="auto">
          <a:xfrm flipV="1">
            <a:off x="2271215" y="5313036"/>
            <a:ext cx="175758" cy="175758"/>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chemeClr val="bg1"/>
              </a:solidFill>
            </a:endParaRPr>
          </a:p>
        </p:txBody>
      </p:sp>
      <p:sp>
        <p:nvSpPr>
          <p:cNvPr id="42" name="Freeform 41"/>
          <p:cNvSpPr/>
          <p:nvPr/>
        </p:nvSpPr>
        <p:spPr bwMode="auto">
          <a:xfrm>
            <a:off x="940694" y="2700829"/>
            <a:ext cx="9908605" cy="3397561"/>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a:solidFill>
              <a:schemeClr val="accent5"/>
            </a:solidFill>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65" dirty="0">
              <a:solidFill>
                <a:schemeClr val="bg1"/>
              </a:solidFill>
            </a:endParaRPr>
          </a:p>
        </p:txBody>
      </p:sp>
      <p:sp>
        <p:nvSpPr>
          <p:cNvPr id="18" name="TextBox 17"/>
          <p:cNvSpPr txBox="1"/>
          <p:nvPr/>
        </p:nvSpPr>
        <p:spPr>
          <a:xfrm rot="20477271">
            <a:off x="1563022" y="5559821"/>
            <a:ext cx="1231556" cy="217175"/>
          </a:xfrm>
          <a:prstGeom prst="rect">
            <a:avLst/>
          </a:prstGeom>
          <a:solidFill>
            <a:schemeClr val="accent1">
              <a:lumMod val="75000"/>
            </a:schemeClr>
          </a:solidFill>
        </p:spPr>
        <p:txBody>
          <a:bodyPr wrap="none" lIns="0" tIns="0" rIns="0" bIns="0" rtlCol="0">
            <a:spAutoFit/>
          </a:bodyPr>
          <a:lstStyle/>
          <a:p>
            <a:pPr>
              <a:lnSpc>
                <a:spcPct val="90000"/>
              </a:lnSpc>
              <a:spcAft>
                <a:spcPts val="588"/>
              </a:spcAft>
            </a:pPr>
            <a:r>
              <a:rPr lang="en-US" sz="1568" b="1" dirty="0">
                <a:solidFill>
                  <a:schemeClr val="bg1"/>
                </a:solidFill>
              </a:rPr>
              <a:t>INFORMATION</a:t>
            </a:r>
            <a:endParaRPr lang="en-US" sz="1372" b="1" dirty="0">
              <a:solidFill>
                <a:schemeClr val="bg1"/>
              </a:solidFill>
            </a:endParaRPr>
          </a:p>
        </p:txBody>
      </p:sp>
      <p:sp>
        <p:nvSpPr>
          <p:cNvPr id="19" name="TextBox 18"/>
          <p:cNvSpPr txBox="1"/>
          <p:nvPr/>
        </p:nvSpPr>
        <p:spPr>
          <a:xfrm rot="20498614">
            <a:off x="9008704" y="2998788"/>
            <a:ext cx="1247136" cy="217175"/>
          </a:xfrm>
          <a:prstGeom prst="rect">
            <a:avLst/>
          </a:prstGeom>
          <a:solidFill>
            <a:schemeClr val="accent1">
              <a:lumMod val="50000"/>
            </a:schemeClr>
          </a:solidFill>
        </p:spPr>
        <p:txBody>
          <a:bodyPr wrap="none" lIns="0" tIns="0" rIns="0" bIns="0" rtlCol="0">
            <a:spAutoFit/>
          </a:bodyPr>
          <a:lstStyle/>
          <a:p>
            <a:pPr>
              <a:lnSpc>
                <a:spcPct val="90000"/>
              </a:lnSpc>
              <a:spcAft>
                <a:spcPts val="588"/>
              </a:spcAft>
            </a:pPr>
            <a:r>
              <a:rPr lang="en-US" sz="1568" b="1" dirty="0">
                <a:solidFill>
                  <a:schemeClr val="bg1"/>
                </a:solidFill>
              </a:rPr>
              <a:t>OPTIMIZATION</a:t>
            </a:r>
          </a:p>
        </p:txBody>
      </p:sp>
      <p:sp>
        <p:nvSpPr>
          <p:cNvPr id="43" name="Right Triangle 42"/>
          <p:cNvSpPr/>
          <p:nvPr/>
        </p:nvSpPr>
        <p:spPr bwMode="auto">
          <a:xfrm flipV="1">
            <a:off x="4747586" y="4487758"/>
            <a:ext cx="175758" cy="175758"/>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chemeClr val="bg1"/>
              </a:solidFill>
            </a:endParaRPr>
          </a:p>
        </p:txBody>
      </p:sp>
      <p:sp>
        <p:nvSpPr>
          <p:cNvPr id="44" name="Right Triangle 43"/>
          <p:cNvSpPr/>
          <p:nvPr/>
        </p:nvSpPr>
        <p:spPr bwMode="auto">
          <a:xfrm flipV="1">
            <a:off x="7230508" y="3637122"/>
            <a:ext cx="175758" cy="175758"/>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chemeClr val="bg1"/>
              </a:solidFill>
            </a:endParaRPr>
          </a:p>
        </p:txBody>
      </p:sp>
      <p:sp>
        <p:nvSpPr>
          <p:cNvPr id="45" name="Right Triangle 44"/>
          <p:cNvSpPr/>
          <p:nvPr/>
        </p:nvSpPr>
        <p:spPr bwMode="auto">
          <a:xfrm flipV="1">
            <a:off x="9718456" y="2798402"/>
            <a:ext cx="175758" cy="175758"/>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chemeClr val="bg1"/>
              </a:solidFill>
            </a:endParaRPr>
          </a:p>
        </p:txBody>
      </p:sp>
    </p:spTree>
    <p:extLst>
      <p:ext uri="{BB962C8B-B14F-4D97-AF65-F5344CB8AC3E}">
        <p14:creationId xmlns:p14="http://schemas.microsoft.com/office/powerpoint/2010/main" val="27864116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1817750" y="5078118"/>
            <a:ext cx="10374251" cy="1488370"/>
          </a:xfrm>
          <a:prstGeom prst="rect">
            <a:avLst/>
          </a:prstGeom>
          <a:solidFill>
            <a:srgbClr val="000000">
              <a:alpha val="20000"/>
            </a:srgb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algn="r" defTabSz="913561" fontAlgn="base">
              <a:spcBef>
                <a:spcPts val="1176"/>
              </a:spcBef>
              <a:spcAft>
                <a:spcPts val="1176"/>
              </a:spcAft>
            </a:pPr>
            <a:endParaRPr lang="en-GB" sz="2745" i="1" kern="0" dirty="0">
              <a:solidFill>
                <a:srgbClr val="FFFFFF"/>
              </a:solidFill>
              <a:latin typeface="Segoe UI Light"/>
            </a:endParaRPr>
          </a:p>
        </p:txBody>
      </p:sp>
      <p:sp>
        <p:nvSpPr>
          <p:cNvPr id="51" name="Rectangle 50"/>
          <p:cNvSpPr/>
          <p:nvPr/>
        </p:nvSpPr>
        <p:spPr bwMode="auto">
          <a:xfrm>
            <a:off x="3712023"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US" sz="1568" dirty="0">
                <a:solidFill>
                  <a:srgbClr val="FFFFFF"/>
                </a:solidFill>
              </a:rPr>
              <a:t>Bing maps</a:t>
            </a:r>
            <a:br>
              <a:rPr lang="en-US" sz="1568" dirty="0">
                <a:solidFill>
                  <a:srgbClr val="FFFFFF"/>
                </a:solidFill>
              </a:rPr>
            </a:br>
            <a:r>
              <a:rPr lang="en-US" sz="1568" dirty="0">
                <a:solidFill>
                  <a:srgbClr val="FFFFFF"/>
                </a:solidFill>
              </a:rPr>
              <a:t>launches</a:t>
            </a:r>
          </a:p>
          <a:p>
            <a:pPr algn="ctr" defTabSz="914102" fontAlgn="base">
              <a:spcBef>
                <a:spcPts val="588"/>
              </a:spcBef>
              <a:spcAft>
                <a:spcPct val="0"/>
              </a:spcAft>
            </a:pPr>
            <a:r>
              <a:rPr lang="en-US" sz="1568" dirty="0">
                <a:solidFill>
                  <a:srgbClr val="FFFFFF"/>
                </a:solidFill>
              </a:rPr>
              <a:t/>
            </a:r>
            <a:br>
              <a:rPr lang="en-US" sz="1568" dirty="0">
                <a:solidFill>
                  <a:srgbClr val="FFFFFF"/>
                </a:solidFill>
              </a:rPr>
            </a:br>
            <a:r>
              <a:rPr lang="en-US" sz="1568" dirty="0">
                <a:solidFill>
                  <a:srgbClr val="00B0F0"/>
                </a:solidFill>
              </a:rPr>
              <a:t>What’s the best way home?  </a:t>
            </a:r>
          </a:p>
          <a:p>
            <a:pPr algn="ctr" defTabSz="914102" fontAlgn="base">
              <a:spcBef>
                <a:spcPts val="588"/>
              </a:spcBef>
              <a:spcAft>
                <a:spcPct val="0"/>
              </a:spcAft>
            </a:pPr>
            <a:endParaRPr lang="en-IN" sz="1568" dirty="0">
              <a:solidFill>
                <a:srgbClr val="FFFFFF"/>
              </a:solidFill>
              <a:ea typeface="Segoe UI" pitchFamily="34" charset="0"/>
              <a:cs typeface="Segoe UI" pitchFamily="34" charset="0"/>
            </a:endParaRPr>
          </a:p>
        </p:txBody>
      </p:sp>
      <p:sp>
        <p:nvSpPr>
          <p:cNvPr id="52" name="Rectangle 51"/>
          <p:cNvSpPr/>
          <p:nvPr/>
        </p:nvSpPr>
        <p:spPr bwMode="auto">
          <a:xfrm>
            <a:off x="407076"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Microsoft Research formed</a:t>
            </a:r>
          </a:p>
        </p:txBody>
      </p:sp>
      <p:sp>
        <p:nvSpPr>
          <p:cNvPr id="53" name="Rectangle 52"/>
          <p:cNvSpPr/>
          <p:nvPr/>
        </p:nvSpPr>
        <p:spPr bwMode="auto">
          <a:xfrm>
            <a:off x="7016969"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Kinect launches</a:t>
            </a:r>
          </a:p>
          <a:p>
            <a:pPr algn="ctr" defTabSz="914102" fontAlgn="base">
              <a:spcBef>
                <a:spcPts val="588"/>
              </a:spcBef>
              <a:spcAft>
                <a:spcPct val="0"/>
              </a:spcAft>
            </a:pPr>
            <a:r>
              <a:rPr lang="en-IN" sz="1568" dirty="0">
                <a:solidFill>
                  <a:srgbClr val="FFFFFF"/>
                </a:solidFill>
                <a:ea typeface="Segoe UI" pitchFamily="34" charset="0"/>
                <a:cs typeface="Segoe UI" pitchFamily="34" charset="0"/>
              </a:rPr>
              <a:t/>
            </a:r>
            <a:br>
              <a:rPr lang="en-IN" sz="1568" dirty="0">
                <a:solidFill>
                  <a:srgbClr val="FFFFFF"/>
                </a:solidFill>
                <a:ea typeface="Segoe UI" pitchFamily="34" charset="0"/>
                <a:cs typeface="Segoe UI" pitchFamily="34" charset="0"/>
              </a:rPr>
            </a:br>
            <a:r>
              <a:rPr lang="en-IN" sz="1568" dirty="0">
                <a:solidFill>
                  <a:srgbClr val="00B0F0"/>
                </a:solidFill>
                <a:ea typeface="Segoe UI" pitchFamily="34" charset="0"/>
                <a:cs typeface="Segoe UI" pitchFamily="34" charset="0"/>
              </a:rPr>
              <a:t>What does that motion “mean”?</a:t>
            </a:r>
          </a:p>
        </p:txBody>
      </p:sp>
      <p:sp>
        <p:nvSpPr>
          <p:cNvPr id="54" name="Rectangle 53"/>
          <p:cNvSpPr/>
          <p:nvPr/>
        </p:nvSpPr>
        <p:spPr bwMode="auto">
          <a:xfrm>
            <a:off x="10321914"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Azure Machine Learning launches</a:t>
            </a:r>
          </a:p>
          <a:p>
            <a:pPr algn="ctr" defTabSz="914102" fontAlgn="base">
              <a:spcBef>
                <a:spcPts val="588"/>
              </a:spcBef>
              <a:spcAft>
                <a:spcPct val="0"/>
              </a:spcAft>
            </a:pPr>
            <a:r>
              <a:rPr lang="en-IN" sz="1568" dirty="0">
                <a:solidFill>
                  <a:srgbClr val="00B0F0"/>
                </a:solidFill>
                <a:ea typeface="Segoe UI" pitchFamily="34" charset="0"/>
                <a:cs typeface="Segoe UI" pitchFamily="34" charset="0"/>
              </a:rPr>
              <a:t>What will happen next? </a:t>
            </a:r>
          </a:p>
        </p:txBody>
      </p:sp>
      <p:sp>
        <p:nvSpPr>
          <p:cNvPr id="55" name="Rectangle 54"/>
          <p:cNvSpPr/>
          <p:nvPr/>
        </p:nvSpPr>
        <p:spPr bwMode="auto">
          <a:xfrm>
            <a:off x="2059549"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367"/>
            <a:r>
              <a:rPr lang="en-US" sz="1568" dirty="0">
                <a:solidFill>
                  <a:srgbClr val="FFFFFF"/>
                </a:solidFill>
              </a:rPr>
              <a:t> Hotmail launches </a:t>
            </a:r>
          </a:p>
          <a:p>
            <a:pPr algn="ctr" defTabSz="914367"/>
            <a:endParaRPr lang="en-US" sz="1568" dirty="0">
              <a:solidFill>
                <a:srgbClr val="FFFFFF"/>
              </a:solidFill>
            </a:endParaRPr>
          </a:p>
          <a:p>
            <a:pPr algn="ctr" defTabSz="914367"/>
            <a:endParaRPr lang="en-US" sz="1568" dirty="0">
              <a:solidFill>
                <a:srgbClr val="FFFFFF"/>
              </a:solidFill>
            </a:endParaRPr>
          </a:p>
          <a:p>
            <a:pPr algn="ctr" defTabSz="914367"/>
            <a:r>
              <a:rPr lang="en-US" sz="1568" dirty="0">
                <a:solidFill>
                  <a:srgbClr val="00B0F0"/>
                </a:solidFill>
              </a:rPr>
              <a:t>Which email is junk? </a:t>
            </a:r>
          </a:p>
        </p:txBody>
      </p:sp>
      <p:sp>
        <p:nvSpPr>
          <p:cNvPr id="56" name="Rectangle 55"/>
          <p:cNvSpPr/>
          <p:nvPr/>
        </p:nvSpPr>
        <p:spPr bwMode="auto">
          <a:xfrm>
            <a:off x="5364496"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Bing search launches</a:t>
            </a:r>
          </a:p>
          <a:p>
            <a:pPr algn="ctr" defTabSz="914102" fontAlgn="base">
              <a:spcBef>
                <a:spcPts val="588"/>
              </a:spcBef>
              <a:spcAft>
                <a:spcPct val="0"/>
              </a:spcAft>
            </a:pPr>
            <a:r>
              <a:rPr lang="en-IN" sz="1568" dirty="0">
                <a:solidFill>
                  <a:srgbClr val="FFFFFF"/>
                </a:solidFill>
                <a:ea typeface="Segoe UI" pitchFamily="34" charset="0"/>
                <a:cs typeface="Segoe UI" pitchFamily="34" charset="0"/>
              </a:rPr>
              <a:t/>
            </a:r>
            <a:br>
              <a:rPr lang="en-IN" sz="1568" dirty="0">
                <a:solidFill>
                  <a:srgbClr val="FFFFFF"/>
                </a:solidFill>
                <a:ea typeface="Segoe UI" pitchFamily="34" charset="0"/>
                <a:cs typeface="Segoe UI" pitchFamily="34" charset="0"/>
              </a:rPr>
            </a:br>
            <a:r>
              <a:rPr lang="en-IN" sz="1568" dirty="0">
                <a:solidFill>
                  <a:srgbClr val="00B0F0"/>
                </a:solidFill>
                <a:ea typeface="Segoe UI" pitchFamily="34" charset="0"/>
                <a:cs typeface="Segoe UI" pitchFamily="34" charset="0"/>
              </a:rPr>
              <a:t>Which searches are most relevant? </a:t>
            </a:r>
          </a:p>
        </p:txBody>
      </p:sp>
      <p:sp>
        <p:nvSpPr>
          <p:cNvPr id="57" name="Rectangle 56"/>
          <p:cNvSpPr/>
          <p:nvPr/>
        </p:nvSpPr>
        <p:spPr bwMode="auto">
          <a:xfrm>
            <a:off x="8669443"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ea typeface="Segoe UI" pitchFamily="34" charset="0"/>
                <a:cs typeface="Segoe UI" pitchFamily="34" charset="0"/>
              </a:rPr>
              <a:t>Skype Translator launches</a:t>
            </a:r>
          </a:p>
          <a:p>
            <a:pPr algn="ctr" defTabSz="914102" fontAlgn="base">
              <a:spcBef>
                <a:spcPts val="588"/>
              </a:spcBef>
              <a:spcAft>
                <a:spcPct val="0"/>
              </a:spcAft>
            </a:pPr>
            <a:r>
              <a:rPr lang="en-IN" sz="1568" dirty="0">
                <a:solidFill>
                  <a:srgbClr val="00B0F0"/>
                </a:solidFill>
                <a:ea typeface="Segoe UI" pitchFamily="34" charset="0"/>
                <a:cs typeface="Segoe UI" pitchFamily="34" charset="0"/>
              </a:rPr>
              <a:t>What is that person saying?</a:t>
            </a:r>
          </a:p>
        </p:txBody>
      </p:sp>
      <p:sp>
        <p:nvSpPr>
          <p:cNvPr id="98" name="Title 2"/>
          <p:cNvSpPr txBox="1">
            <a:spLocks/>
          </p:cNvSpPr>
          <p:nvPr/>
        </p:nvSpPr>
        <p:spPr>
          <a:xfrm>
            <a:off x="536923" y="291515"/>
            <a:ext cx="11655078" cy="899537"/>
          </a:xfrm>
          <a:prstGeom prst="rect">
            <a:avLst/>
          </a:prstGeom>
        </p:spPr>
        <p:txBody>
          <a:bodyPr vert="horz" lIns="89642" tIns="44821" rIns="89642" bIns="44821" rtlCol="0" anchor="t">
            <a:no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r>
              <a:rPr lang="en-IN" sz="5294" dirty="0">
                <a:solidFill>
                  <a:srgbClr val="FFFFFF"/>
                </a:solidFill>
              </a:rPr>
              <a:t>Microsoft &amp; Machine Learning</a:t>
            </a:r>
            <a:br>
              <a:rPr lang="en-IN" sz="5294" dirty="0">
                <a:solidFill>
                  <a:srgbClr val="FFFFFF"/>
                </a:solidFill>
              </a:rPr>
            </a:br>
            <a:r>
              <a:rPr lang="en-IN" sz="3529" dirty="0">
                <a:solidFill>
                  <a:srgbClr val="FFFFFF"/>
                </a:solidFill>
              </a:rPr>
              <a:t>Answering questions with experience</a:t>
            </a:r>
          </a:p>
        </p:txBody>
      </p:sp>
      <p:sp>
        <p:nvSpPr>
          <p:cNvPr id="100" name="Rounded Rectangle 99"/>
          <p:cNvSpPr/>
          <p:nvPr/>
        </p:nvSpPr>
        <p:spPr bwMode="auto">
          <a:xfrm>
            <a:off x="1291453" y="5584467"/>
            <a:ext cx="3206235" cy="876653"/>
          </a:xfrm>
          <a:prstGeom prst="roundRect">
            <a:avLst>
              <a:gd name="adj" fmla="val 50000"/>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89642" bIns="143428" numCol="1" spcCol="0" rtlCol="0" fromWordArt="0" anchor="ctr" anchorCtr="0" forceAA="0" compatLnSpc="1">
            <a:prstTxWarp prst="textNoShape">
              <a:avLst/>
            </a:prstTxWarp>
            <a:noAutofit/>
          </a:bodyPr>
          <a:lstStyle/>
          <a:p>
            <a:pPr defTabSz="913561" fontAlgn="base">
              <a:spcBef>
                <a:spcPct val="0"/>
              </a:spcBef>
              <a:spcAft>
                <a:spcPct val="0"/>
              </a:spcAft>
            </a:pPr>
            <a:r>
              <a:rPr lang="en-GB" sz="1765" b="1" kern="0" dirty="0">
                <a:solidFill>
                  <a:srgbClr val="FFFFFF"/>
                </a:solidFill>
              </a:rPr>
              <a:t>John Platt, </a:t>
            </a:r>
            <a:r>
              <a:rPr lang="en-GB" sz="1765" kern="0" dirty="0">
                <a:solidFill>
                  <a:srgbClr val="FFFFFF"/>
                </a:solidFill>
              </a:rPr>
              <a:t/>
            </a:r>
            <a:br>
              <a:rPr lang="en-GB" sz="1765" kern="0" dirty="0">
                <a:solidFill>
                  <a:srgbClr val="FFFFFF"/>
                </a:solidFill>
              </a:rPr>
            </a:br>
            <a:r>
              <a:rPr lang="en-GB" sz="1372" kern="0" dirty="0">
                <a:solidFill>
                  <a:srgbClr val="FFFFFF"/>
                </a:solidFill>
              </a:rPr>
              <a:t>Distinguished scientist at Microsoft Research</a:t>
            </a:r>
          </a:p>
        </p:txBody>
      </p:sp>
      <p:pic>
        <p:nvPicPr>
          <p:cNvPr id="101" name="Picture 10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80760" y="5078118"/>
            <a:ext cx="1536991" cy="1496541"/>
          </a:xfrm>
          <a:prstGeom prst="rect">
            <a:avLst/>
          </a:prstGeom>
          <a:noFill/>
          <a:ln>
            <a:noFill/>
          </a:ln>
        </p:spPr>
      </p:pic>
      <p:sp>
        <p:nvSpPr>
          <p:cNvPr id="50" name="Rectangle 49"/>
          <p:cNvSpPr/>
          <p:nvPr/>
        </p:nvSpPr>
        <p:spPr bwMode="auto">
          <a:xfrm>
            <a:off x="1110768"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58" name="Oval 57"/>
          <p:cNvSpPr/>
          <p:nvPr/>
        </p:nvSpPr>
        <p:spPr bwMode="auto">
          <a:xfrm>
            <a:off x="1060199" y="2659512"/>
            <a:ext cx="128031" cy="112389"/>
          </a:xfrm>
          <a:prstGeom prst="ellipse">
            <a:avLst/>
          </a:prstGeom>
          <a:solidFill>
            <a:schemeClr val="tx1"/>
          </a:solidFill>
          <a:ln>
            <a:solidFill>
              <a:srgbClr val="00BC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59" name="Rectangle 58"/>
          <p:cNvSpPr/>
          <p:nvPr/>
        </p:nvSpPr>
        <p:spPr bwMode="auto">
          <a:xfrm>
            <a:off x="11025608" y="2355589"/>
            <a:ext cx="26893" cy="4159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60" name="Oval 59"/>
          <p:cNvSpPr/>
          <p:nvPr/>
        </p:nvSpPr>
        <p:spPr bwMode="auto">
          <a:xfrm>
            <a:off x="10975039" y="2659512"/>
            <a:ext cx="128031" cy="11238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2" name="Rectangle 101"/>
          <p:cNvSpPr/>
          <p:nvPr/>
        </p:nvSpPr>
        <p:spPr bwMode="auto">
          <a:xfrm>
            <a:off x="937313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3" name="Oval 102"/>
          <p:cNvSpPr/>
          <p:nvPr/>
        </p:nvSpPr>
        <p:spPr bwMode="auto">
          <a:xfrm>
            <a:off x="932256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4" name="Rectangle 103"/>
          <p:cNvSpPr/>
          <p:nvPr/>
        </p:nvSpPr>
        <p:spPr bwMode="auto">
          <a:xfrm>
            <a:off x="772066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5" name="Oval 104"/>
          <p:cNvSpPr/>
          <p:nvPr/>
        </p:nvSpPr>
        <p:spPr bwMode="auto">
          <a:xfrm>
            <a:off x="767009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6" name="Rectangle 105"/>
          <p:cNvSpPr/>
          <p:nvPr/>
        </p:nvSpPr>
        <p:spPr bwMode="auto">
          <a:xfrm>
            <a:off x="6068189"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7" name="Oval 106"/>
          <p:cNvSpPr/>
          <p:nvPr/>
        </p:nvSpPr>
        <p:spPr bwMode="auto">
          <a:xfrm>
            <a:off x="6017620"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8" name="Rectangle 107"/>
          <p:cNvSpPr/>
          <p:nvPr/>
        </p:nvSpPr>
        <p:spPr bwMode="auto">
          <a:xfrm>
            <a:off x="441571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9" name="Oval 108"/>
          <p:cNvSpPr/>
          <p:nvPr/>
        </p:nvSpPr>
        <p:spPr bwMode="auto">
          <a:xfrm>
            <a:off x="436514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0" name="Rectangle 109"/>
          <p:cNvSpPr/>
          <p:nvPr/>
        </p:nvSpPr>
        <p:spPr bwMode="auto">
          <a:xfrm>
            <a:off x="276324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1" name="Oval 110"/>
          <p:cNvSpPr/>
          <p:nvPr/>
        </p:nvSpPr>
        <p:spPr bwMode="auto">
          <a:xfrm>
            <a:off x="271267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2" name="Right Arrow 111"/>
          <p:cNvSpPr/>
          <p:nvPr/>
        </p:nvSpPr>
        <p:spPr bwMode="auto">
          <a:xfrm>
            <a:off x="-12805" y="2035723"/>
            <a:ext cx="12084888" cy="319867"/>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587355"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1991</a:t>
            </a:r>
          </a:p>
        </p:txBody>
      </p:sp>
      <p:sp>
        <p:nvSpPr>
          <p:cNvPr id="114" name="Rectangle 113"/>
          <p:cNvSpPr/>
          <p:nvPr/>
        </p:nvSpPr>
        <p:spPr bwMode="auto">
          <a:xfrm>
            <a:off x="884972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2014</a:t>
            </a:r>
          </a:p>
        </p:txBody>
      </p:sp>
      <p:sp>
        <p:nvSpPr>
          <p:cNvPr id="115" name="Rectangle 114"/>
          <p:cNvSpPr/>
          <p:nvPr/>
        </p:nvSpPr>
        <p:spPr bwMode="auto">
          <a:xfrm>
            <a:off x="5544776"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2009</a:t>
            </a:r>
          </a:p>
        </p:txBody>
      </p:sp>
      <p:sp>
        <p:nvSpPr>
          <p:cNvPr id="116" name="Rectangle 115"/>
          <p:cNvSpPr/>
          <p:nvPr/>
        </p:nvSpPr>
        <p:spPr bwMode="auto">
          <a:xfrm>
            <a:off x="223982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1997</a:t>
            </a:r>
          </a:p>
        </p:txBody>
      </p:sp>
      <p:sp>
        <p:nvSpPr>
          <p:cNvPr id="117" name="Rectangle 116"/>
          <p:cNvSpPr/>
          <p:nvPr/>
        </p:nvSpPr>
        <p:spPr bwMode="auto">
          <a:xfrm>
            <a:off x="10502195" y="2007256"/>
            <a:ext cx="1073721" cy="3585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2014</a:t>
            </a:r>
          </a:p>
        </p:txBody>
      </p:sp>
      <p:sp>
        <p:nvSpPr>
          <p:cNvPr id="118" name="Rectangle 117"/>
          <p:cNvSpPr/>
          <p:nvPr/>
        </p:nvSpPr>
        <p:spPr bwMode="auto">
          <a:xfrm>
            <a:off x="719724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2010</a:t>
            </a:r>
          </a:p>
        </p:txBody>
      </p:sp>
      <p:sp>
        <p:nvSpPr>
          <p:cNvPr id="119" name="Rectangle 118"/>
          <p:cNvSpPr/>
          <p:nvPr/>
        </p:nvSpPr>
        <p:spPr bwMode="auto">
          <a:xfrm>
            <a:off x="389230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2008</a:t>
            </a:r>
          </a:p>
        </p:txBody>
      </p:sp>
      <p:sp>
        <p:nvSpPr>
          <p:cNvPr id="2" name="Rectangle 1"/>
          <p:cNvSpPr/>
          <p:nvPr/>
        </p:nvSpPr>
        <p:spPr>
          <a:xfrm>
            <a:off x="4827471" y="5291081"/>
            <a:ext cx="7084566" cy="1062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3561" fontAlgn="base">
              <a:spcBef>
                <a:spcPts val="1176"/>
              </a:spcBef>
              <a:spcAft>
                <a:spcPts val="1176"/>
              </a:spcAft>
            </a:pPr>
            <a:r>
              <a:rPr lang="en-US" sz="2745" i="1" kern="0" dirty="0">
                <a:solidFill>
                  <a:srgbClr val="FFFFFF"/>
                </a:solidFill>
                <a:latin typeface="Segoe UI Light"/>
              </a:rPr>
              <a:t>Machine learning is pervasive throughout </a:t>
            </a:r>
            <a:br>
              <a:rPr lang="en-US" sz="2745" i="1" kern="0" dirty="0">
                <a:solidFill>
                  <a:srgbClr val="FFFFFF"/>
                </a:solidFill>
                <a:latin typeface="Segoe UI Light"/>
              </a:rPr>
            </a:br>
            <a:r>
              <a:rPr lang="en-US" sz="2745" i="1" kern="0" dirty="0">
                <a:solidFill>
                  <a:srgbClr val="FFFFFF"/>
                </a:solidFill>
                <a:latin typeface="Segoe UI Light"/>
              </a:rPr>
              <a:t>Microsoft products.</a:t>
            </a:r>
            <a:endParaRPr lang="en-GB" sz="2745" i="1" kern="0" dirty="0">
              <a:solidFill>
                <a:srgbClr val="FFFFFF"/>
              </a:solidFill>
              <a:latin typeface="Segoe UI Light"/>
            </a:endParaRPr>
          </a:p>
        </p:txBody>
      </p:sp>
      <p:sp>
        <p:nvSpPr>
          <p:cNvPr id="35" name="Rectangle 34"/>
          <p:cNvSpPr/>
          <p:nvPr/>
        </p:nvSpPr>
        <p:spPr>
          <a:xfrm>
            <a:off x="5245838" y="5385096"/>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36" name="Rectangle 35"/>
          <p:cNvSpPr/>
          <p:nvPr/>
        </p:nvSpPr>
        <p:spPr>
          <a:xfrm>
            <a:off x="11743255" y="5625214"/>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4472175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10885" y="0"/>
            <a:ext cx="10863532" cy="6952660"/>
          </a:xfrm>
          <a:prstGeom prst="rect">
            <a:avLst/>
          </a:prstGeom>
        </p:spPr>
      </p:pic>
      <p:pic>
        <p:nvPicPr>
          <p:cNvPr id="6" name="Picture 5"/>
          <p:cNvPicPr>
            <a:picLocks noChangeAspect="1"/>
          </p:cNvPicPr>
          <p:nvPr/>
        </p:nvPicPr>
        <p:blipFill>
          <a:blip r:embed="rId3"/>
          <a:stretch>
            <a:fillRect/>
          </a:stretch>
        </p:blipFill>
        <p:spPr>
          <a:xfrm>
            <a:off x="5667234" y="2204659"/>
            <a:ext cx="2928697" cy="2543342"/>
          </a:xfrm>
          <a:prstGeom prst="rect">
            <a:avLst/>
          </a:prstGeom>
        </p:spPr>
      </p:pic>
    </p:spTree>
    <p:extLst>
      <p:ext uri="{BB962C8B-B14F-4D97-AF65-F5344CB8AC3E}">
        <p14:creationId xmlns:p14="http://schemas.microsoft.com/office/powerpoint/2010/main" val="3793625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sz="5686" dirty="0"/>
              <a:t>Current State of the Business</a:t>
            </a:r>
            <a:br>
              <a:rPr sz="5686" dirty="0"/>
            </a:br>
            <a:r>
              <a:rPr sz="3529" dirty="0"/>
              <a:t>No improvement in generations </a:t>
            </a:r>
            <a:endParaRPr lang="en-US" sz="3529" dirty="0"/>
          </a:p>
        </p:txBody>
      </p:sp>
      <p:sp>
        <p:nvSpPr>
          <p:cNvPr id="7" name="Rectangle 6"/>
          <p:cNvSpPr/>
          <p:nvPr/>
        </p:nvSpPr>
        <p:spPr bwMode="auto">
          <a:xfrm>
            <a:off x="2514681" y="1809031"/>
            <a:ext cx="6076051" cy="1165352"/>
          </a:xfrm>
          <a:prstGeom prst="rect">
            <a:avLst/>
          </a:prstGeom>
          <a:solidFill>
            <a:srgbClr val="00B0F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717109" defTabSz="914102" fontAlgn="base">
              <a:spcBef>
                <a:spcPct val="0"/>
              </a:spcBef>
              <a:spcAft>
                <a:spcPct val="0"/>
              </a:spcAft>
            </a:pPr>
            <a:r>
              <a:rPr lang="en-US" sz="1961" dirty="0">
                <a:solidFill>
                  <a:srgbClr val="505050"/>
                </a:solidFill>
                <a:ea typeface="Segoe UI" pitchFamily="34" charset="0"/>
                <a:cs typeface="Segoe UI" pitchFamily="34" charset="0"/>
              </a:rPr>
              <a:t>Huge set-up costs of tools, expertise, and compute/storage capacity create unnecessary barriers to entry </a:t>
            </a:r>
          </a:p>
        </p:txBody>
      </p:sp>
      <p:sp>
        <p:nvSpPr>
          <p:cNvPr id="8" name="Rectangle 7"/>
          <p:cNvSpPr/>
          <p:nvPr/>
        </p:nvSpPr>
        <p:spPr bwMode="auto">
          <a:xfrm>
            <a:off x="2514681" y="2977630"/>
            <a:ext cx="6076051" cy="1165352"/>
          </a:xfrm>
          <a:prstGeom prst="rect">
            <a:avLst/>
          </a:prstGeom>
          <a:solidFill>
            <a:srgbClr val="92D05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717109" defTabSz="914102" fontAlgn="base">
              <a:spcBef>
                <a:spcPct val="0"/>
              </a:spcBef>
              <a:spcAft>
                <a:spcPct val="0"/>
              </a:spcAft>
            </a:pPr>
            <a:r>
              <a:rPr lang="en-US" sz="1961" dirty="0">
                <a:solidFill>
                  <a:srgbClr val="505050"/>
                </a:solidFill>
                <a:ea typeface="Segoe UI" pitchFamily="34" charset="0"/>
                <a:cs typeface="Segoe UI" pitchFamily="34" charset="0"/>
              </a:rPr>
              <a:t>Siloed and cumbersome data management </a:t>
            </a:r>
            <a:br>
              <a:rPr lang="en-US" sz="1961" dirty="0">
                <a:solidFill>
                  <a:srgbClr val="505050"/>
                </a:solidFill>
                <a:ea typeface="Segoe UI" pitchFamily="34" charset="0"/>
                <a:cs typeface="Segoe UI" pitchFamily="34" charset="0"/>
              </a:rPr>
            </a:br>
            <a:r>
              <a:rPr lang="en-US" sz="1961" dirty="0">
                <a:solidFill>
                  <a:srgbClr val="505050"/>
                </a:solidFill>
                <a:ea typeface="Segoe UI" pitchFamily="34" charset="0"/>
                <a:cs typeface="Segoe UI" pitchFamily="34" charset="0"/>
              </a:rPr>
              <a:t>restricts access to data</a:t>
            </a:r>
          </a:p>
        </p:txBody>
      </p:sp>
      <p:sp>
        <p:nvSpPr>
          <p:cNvPr id="9" name="Rectangle 8"/>
          <p:cNvSpPr/>
          <p:nvPr/>
        </p:nvSpPr>
        <p:spPr bwMode="auto">
          <a:xfrm>
            <a:off x="2514682" y="4140544"/>
            <a:ext cx="6076051" cy="1165352"/>
          </a:xfrm>
          <a:prstGeom prst="rect">
            <a:avLst/>
          </a:prstGeom>
          <a:solidFill>
            <a:srgbClr val="00B05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717109" defTabSz="914102" fontAlgn="base">
              <a:spcBef>
                <a:spcPct val="0"/>
              </a:spcBef>
              <a:spcAft>
                <a:spcPct val="0"/>
              </a:spcAft>
            </a:pPr>
            <a:r>
              <a:rPr lang="en-US" sz="1961" dirty="0">
                <a:solidFill>
                  <a:srgbClr val="505050"/>
                </a:solidFill>
                <a:ea typeface="Segoe UI" pitchFamily="34" charset="0"/>
                <a:cs typeface="Segoe UI" pitchFamily="34" charset="0"/>
              </a:rPr>
              <a:t>Complex and fragmented tools limit </a:t>
            </a:r>
          </a:p>
          <a:p>
            <a:pPr marL="717109" defTabSz="914102" fontAlgn="base">
              <a:spcBef>
                <a:spcPct val="0"/>
              </a:spcBef>
              <a:spcAft>
                <a:spcPct val="0"/>
              </a:spcAft>
            </a:pPr>
            <a:r>
              <a:rPr lang="en-US" sz="1961" dirty="0">
                <a:solidFill>
                  <a:srgbClr val="505050"/>
                </a:solidFill>
                <a:ea typeface="Segoe UI" pitchFamily="34" charset="0"/>
                <a:cs typeface="Segoe UI" pitchFamily="34" charset="0"/>
              </a:rPr>
              <a:t>participation in exploring data and </a:t>
            </a:r>
          </a:p>
          <a:p>
            <a:pPr marL="717109" defTabSz="914102" fontAlgn="base">
              <a:spcBef>
                <a:spcPct val="0"/>
              </a:spcBef>
              <a:spcAft>
                <a:spcPct val="0"/>
              </a:spcAft>
            </a:pPr>
            <a:r>
              <a:rPr lang="en-US" sz="1961" dirty="0">
                <a:solidFill>
                  <a:srgbClr val="505050"/>
                </a:solidFill>
                <a:ea typeface="Segoe UI" pitchFamily="34" charset="0"/>
                <a:cs typeface="Segoe UI" pitchFamily="34" charset="0"/>
              </a:rPr>
              <a:t>building models</a:t>
            </a:r>
          </a:p>
        </p:txBody>
      </p:sp>
      <p:sp>
        <p:nvSpPr>
          <p:cNvPr id="11" name="Rectangle 10"/>
          <p:cNvSpPr/>
          <p:nvPr/>
        </p:nvSpPr>
        <p:spPr bwMode="auto">
          <a:xfrm>
            <a:off x="2514681" y="5304938"/>
            <a:ext cx="6076051" cy="1165352"/>
          </a:xfrm>
          <a:prstGeom prst="rect">
            <a:avLst/>
          </a:prstGeom>
          <a:solidFill>
            <a:srgbClr val="0070C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717109" defTabSz="914102" fontAlgn="base">
              <a:spcBef>
                <a:spcPct val="0"/>
              </a:spcBef>
              <a:spcAft>
                <a:spcPct val="0"/>
              </a:spcAft>
            </a:pPr>
            <a:r>
              <a:rPr lang="en-US" sz="1961" dirty="0">
                <a:solidFill>
                  <a:srgbClr val="505050"/>
                </a:solidFill>
                <a:ea typeface="Segoe UI" pitchFamily="34" charset="0"/>
                <a:cs typeface="Segoe UI" pitchFamily="34" charset="0"/>
              </a:rPr>
              <a:t>Many models never achieve business </a:t>
            </a:r>
          </a:p>
          <a:p>
            <a:pPr marL="717109" defTabSz="914102" fontAlgn="base">
              <a:spcBef>
                <a:spcPct val="0"/>
              </a:spcBef>
              <a:spcAft>
                <a:spcPct val="0"/>
              </a:spcAft>
            </a:pPr>
            <a:r>
              <a:rPr lang="en-US" sz="1961" dirty="0">
                <a:solidFill>
                  <a:srgbClr val="505050"/>
                </a:solidFill>
                <a:ea typeface="Segoe UI" pitchFamily="34" charset="0"/>
                <a:cs typeface="Segoe UI" pitchFamily="34" charset="0"/>
              </a:rPr>
              <a:t>value due to difficulties with deploying </a:t>
            </a:r>
          </a:p>
          <a:p>
            <a:pPr marL="717109" defTabSz="914102" fontAlgn="base">
              <a:spcBef>
                <a:spcPct val="0"/>
              </a:spcBef>
              <a:spcAft>
                <a:spcPct val="0"/>
              </a:spcAft>
            </a:pPr>
            <a:r>
              <a:rPr lang="en-US" sz="1961" dirty="0">
                <a:solidFill>
                  <a:srgbClr val="505050"/>
                </a:solidFill>
                <a:ea typeface="Segoe UI" pitchFamily="34" charset="0"/>
                <a:cs typeface="Segoe UI" pitchFamily="34" charset="0"/>
              </a:rPr>
              <a:t>to production</a:t>
            </a:r>
          </a:p>
        </p:txBody>
      </p:sp>
      <p:sp>
        <p:nvSpPr>
          <p:cNvPr id="2" name="Pentagon 1"/>
          <p:cNvSpPr/>
          <p:nvPr/>
        </p:nvSpPr>
        <p:spPr bwMode="auto">
          <a:xfrm>
            <a:off x="507399" y="1803327"/>
            <a:ext cx="2583133" cy="1165352"/>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2745" dirty="0">
                <a:solidFill>
                  <a:srgbClr val="FFFFFF"/>
                </a:solidFill>
                <a:latin typeface="Segoe UI Light"/>
                <a:ea typeface="Segoe UI" pitchFamily="34" charset="0"/>
                <a:cs typeface="Segoe UI" pitchFamily="34" charset="0"/>
              </a:rPr>
              <a:t>Expensive</a:t>
            </a:r>
          </a:p>
        </p:txBody>
      </p:sp>
      <p:sp>
        <p:nvSpPr>
          <p:cNvPr id="15" name="Pentagon 14"/>
          <p:cNvSpPr/>
          <p:nvPr/>
        </p:nvSpPr>
        <p:spPr bwMode="auto">
          <a:xfrm>
            <a:off x="507399" y="2971459"/>
            <a:ext cx="2583133" cy="1165352"/>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2745" dirty="0">
                <a:solidFill>
                  <a:srgbClr val="FFFFFF"/>
                </a:solidFill>
                <a:latin typeface="Segoe UI Light"/>
                <a:ea typeface="Segoe UI" pitchFamily="34" charset="0"/>
                <a:cs typeface="Segoe UI" pitchFamily="34" charset="0"/>
              </a:rPr>
              <a:t>Siloed </a:t>
            </a:r>
            <a:br>
              <a:rPr lang="en-US" sz="2745" dirty="0">
                <a:solidFill>
                  <a:srgbClr val="FFFFFF"/>
                </a:solidFill>
                <a:latin typeface="Segoe UI Light"/>
                <a:ea typeface="Segoe UI" pitchFamily="34" charset="0"/>
                <a:cs typeface="Segoe UI" pitchFamily="34" charset="0"/>
              </a:rPr>
            </a:br>
            <a:r>
              <a:rPr lang="en-US" sz="2745" dirty="0">
                <a:solidFill>
                  <a:srgbClr val="FFFFFF"/>
                </a:solidFill>
                <a:latin typeface="Segoe UI Light"/>
                <a:ea typeface="Segoe UI" pitchFamily="34" charset="0"/>
                <a:cs typeface="Segoe UI" pitchFamily="34" charset="0"/>
              </a:rPr>
              <a:t>data</a:t>
            </a:r>
          </a:p>
        </p:txBody>
      </p:sp>
      <p:sp>
        <p:nvSpPr>
          <p:cNvPr id="17" name="Pentagon 16"/>
          <p:cNvSpPr/>
          <p:nvPr/>
        </p:nvSpPr>
        <p:spPr bwMode="auto">
          <a:xfrm>
            <a:off x="507399" y="4138197"/>
            <a:ext cx="2583133" cy="1165352"/>
          </a:xfrm>
          <a:prstGeom prst="homePlat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2647" dirty="0">
                <a:solidFill>
                  <a:srgbClr val="FFFFFF"/>
                </a:solidFill>
                <a:latin typeface="Segoe UI Light"/>
                <a:ea typeface="Segoe UI" pitchFamily="34" charset="0"/>
                <a:cs typeface="Segoe UI" pitchFamily="34" charset="0"/>
              </a:rPr>
              <a:t>Disconnected tools</a:t>
            </a:r>
          </a:p>
        </p:txBody>
      </p:sp>
      <p:sp>
        <p:nvSpPr>
          <p:cNvPr id="18" name="Pentagon 17"/>
          <p:cNvSpPr/>
          <p:nvPr/>
        </p:nvSpPr>
        <p:spPr bwMode="auto">
          <a:xfrm>
            <a:off x="507399" y="5301606"/>
            <a:ext cx="2583133" cy="1165352"/>
          </a:xfrm>
          <a:prstGeom prst="homePlate">
            <a:avLst/>
          </a:prstGeom>
          <a:solidFill>
            <a:srgbClr val="036D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2745" dirty="0">
                <a:solidFill>
                  <a:srgbClr val="FFFFFF"/>
                </a:solidFill>
                <a:latin typeface="Segoe UI Light"/>
                <a:ea typeface="Segoe UI" pitchFamily="34" charset="0"/>
                <a:cs typeface="Segoe UI" pitchFamily="34" charset="0"/>
              </a:rPr>
              <a:t>Deployment complexity</a:t>
            </a:r>
          </a:p>
        </p:txBody>
      </p:sp>
      <p:sp>
        <p:nvSpPr>
          <p:cNvPr id="19" name="Isosceles Triangle 18"/>
          <p:cNvSpPr/>
          <p:nvPr/>
        </p:nvSpPr>
        <p:spPr bwMode="auto">
          <a:xfrm rot="5400000">
            <a:off x="7839356" y="2554702"/>
            <a:ext cx="4663633" cy="3160882"/>
          </a:xfrm>
          <a:prstGeom prst="triangle">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5" name="Rectangle 4"/>
          <p:cNvSpPr/>
          <p:nvPr/>
        </p:nvSpPr>
        <p:spPr>
          <a:xfrm>
            <a:off x="8340930" y="1828261"/>
            <a:ext cx="3131742" cy="4631378"/>
          </a:xfrm>
          <a:prstGeom prst="rect">
            <a:avLst/>
          </a:prstGeom>
          <a:noFill/>
          <a:ln>
            <a:noFill/>
          </a:ln>
        </p:spPr>
        <p:txBody>
          <a:bodyPr wrap="square" lIns="89642" anchor="ctr">
            <a:noAutofit/>
          </a:bodyPr>
          <a:lstStyle/>
          <a:p>
            <a:pPr marL="358555" defTabSz="914367">
              <a:lnSpc>
                <a:spcPts val="3725"/>
              </a:lnSpc>
              <a:spcAft>
                <a:spcPts val="333"/>
              </a:spcAft>
              <a:defRPr/>
            </a:pPr>
            <a:r>
              <a:rPr lang="en-US" sz="3137" dirty="0">
                <a:solidFill>
                  <a:srgbClr val="FFFFFF"/>
                </a:solidFill>
                <a:latin typeface="Segoe UI Light"/>
              </a:rPr>
              <a:t>The Cloud Changes the Landscape</a:t>
            </a:r>
          </a:p>
        </p:txBody>
      </p:sp>
    </p:spTree>
    <p:extLst>
      <p:ext uri="{BB962C8B-B14F-4D97-AF65-F5344CB8AC3E}">
        <p14:creationId xmlns:p14="http://schemas.microsoft.com/office/powerpoint/2010/main" val="30177157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Demo</a:t>
            </a:r>
            <a:endParaRPr lang="en-US" dirty="0"/>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731879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780779"/>
          </a:xfrm>
        </p:spPr>
        <p:txBody>
          <a:bodyPr/>
          <a:lstStyle/>
          <a:p>
            <a:r>
              <a:rPr lang="en-US" dirty="0" smtClean="0"/>
              <a:t>Cloud Trends</a:t>
            </a:r>
          </a:p>
          <a:p>
            <a:r>
              <a:rPr lang="en-US" dirty="0" smtClean="0"/>
              <a:t>Azure Overview</a:t>
            </a:r>
          </a:p>
          <a:p>
            <a:r>
              <a:rPr lang="en-US" dirty="0" smtClean="0"/>
              <a:t>Azure Resource Manager</a:t>
            </a:r>
          </a:p>
          <a:p>
            <a:r>
              <a:rPr lang="en-US" dirty="0" smtClean="0"/>
              <a:t>Microsoft and Containers</a:t>
            </a:r>
          </a:p>
          <a:p>
            <a:r>
              <a:rPr lang="en-US" dirty="0" smtClean="0"/>
              <a:t>Big Data Big Problems</a:t>
            </a:r>
          </a:p>
          <a:p>
            <a:pPr lvl="1"/>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5574361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cool things Microsoft is doing</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3524575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How-old.net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 y="1690688"/>
            <a:ext cx="10253133" cy="4545823"/>
          </a:xfrm>
          <a:prstGeom prst="rect">
            <a:avLst/>
          </a:prstGeom>
        </p:spPr>
      </p:pic>
    </p:spTree>
    <p:extLst>
      <p:ext uri="{BB962C8B-B14F-4D97-AF65-F5344CB8AC3E}">
        <p14:creationId xmlns:p14="http://schemas.microsoft.com/office/powerpoint/2010/main" val="21964807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72" y="333567"/>
            <a:ext cx="10515600" cy="1325563"/>
          </a:xfrm>
        </p:spPr>
        <p:txBody>
          <a:bodyPr>
            <a:normAutofit/>
          </a:bodyPr>
          <a:lstStyle/>
          <a:p>
            <a:r>
              <a:rPr lang="en-US" sz="6000" dirty="0" smtClean="0"/>
              <a:t>Microsoft Reactor</a:t>
            </a:r>
            <a:endParaRPr lang="en-US" sz="6000" dirty="0"/>
          </a:p>
        </p:txBody>
      </p:sp>
      <p:pic>
        <p:nvPicPr>
          <p:cNvPr id="4" name="Picture 3"/>
          <p:cNvPicPr>
            <a:picLocks noChangeAspect="1"/>
          </p:cNvPicPr>
          <p:nvPr/>
        </p:nvPicPr>
        <p:blipFill rotWithShape="1">
          <a:blip r:embed="rId2"/>
          <a:srcRect r="18422"/>
          <a:stretch/>
        </p:blipFill>
        <p:spPr>
          <a:xfrm>
            <a:off x="168966" y="1429027"/>
            <a:ext cx="6435021" cy="3953933"/>
          </a:xfrm>
          <a:prstGeom prst="rect">
            <a:avLst/>
          </a:prstGeom>
        </p:spPr>
      </p:pic>
      <p:sp>
        <p:nvSpPr>
          <p:cNvPr id="5" name="TextBox 4"/>
          <p:cNvSpPr txBox="1"/>
          <p:nvPr/>
        </p:nvSpPr>
        <p:spPr>
          <a:xfrm>
            <a:off x="168966" y="5496071"/>
            <a:ext cx="8776252" cy="769441"/>
          </a:xfrm>
          <a:prstGeom prst="rect">
            <a:avLst/>
          </a:prstGeom>
          <a:noFill/>
        </p:spPr>
        <p:txBody>
          <a:bodyPr wrap="square" rtlCol="0">
            <a:spAutoFit/>
          </a:bodyPr>
          <a:lstStyle/>
          <a:p>
            <a:r>
              <a:rPr lang="en-US" sz="4400" dirty="0">
                <a:hlinkClick r:id="rId3"/>
              </a:rPr>
              <a:t>http://microsoftreactor.com/</a:t>
            </a:r>
            <a:endParaRPr lang="en-US" sz="4400" dirty="0"/>
          </a:p>
        </p:txBody>
      </p:sp>
      <p:pic>
        <p:nvPicPr>
          <p:cNvPr id="6" name="Picture 5"/>
          <p:cNvPicPr>
            <a:picLocks noChangeAspect="1"/>
          </p:cNvPicPr>
          <p:nvPr/>
        </p:nvPicPr>
        <p:blipFill>
          <a:blip r:embed="rId4"/>
          <a:stretch>
            <a:fillRect/>
          </a:stretch>
        </p:blipFill>
        <p:spPr>
          <a:xfrm>
            <a:off x="6919094" y="453830"/>
            <a:ext cx="4679597" cy="307802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0972" y="3531854"/>
            <a:ext cx="4667720" cy="2733658"/>
          </a:xfrm>
          <a:prstGeom prst="rect">
            <a:avLst/>
          </a:prstGeom>
        </p:spPr>
      </p:pic>
    </p:spTree>
    <p:extLst>
      <p:ext uri="{BB962C8B-B14F-4D97-AF65-F5344CB8AC3E}">
        <p14:creationId xmlns:p14="http://schemas.microsoft.com/office/powerpoint/2010/main" val="39677538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730" y="974"/>
            <a:ext cx="12188542" cy="6856055"/>
          </a:xfrm>
          <a:prstGeom prst="rect">
            <a:avLst/>
          </a:prstGeom>
        </p:spPr>
      </p:pic>
      <p:sp>
        <p:nvSpPr>
          <p:cNvPr id="3" name="Rectangle 2"/>
          <p:cNvSpPr/>
          <p:nvPr/>
        </p:nvSpPr>
        <p:spPr>
          <a:xfrm>
            <a:off x="4105356" y="3375507"/>
            <a:ext cx="2898431" cy="680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742480" y="3058587"/>
            <a:ext cx="3611455" cy="1328451"/>
          </a:xfrm>
          <a:prstGeom prst="rect">
            <a:avLst/>
          </a:prstGeom>
        </p:spPr>
      </p:pic>
    </p:spTree>
    <p:extLst>
      <p:ext uri="{BB962C8B-B14F-4D97-AF65-F5344CB8AC3E}">
        <p14:creationId xmlns:p14="http://schemas.microsoft.com/office/powerpoint/2010/main" val="15896040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5999" y="3728228"/>
            <a:ext cx="11549588" cy="2838260"/>
            <a:chOff x="281532" y="3802490"/>
            <a:chExt cx="11781181" cy="2895173"/>
          </a:xfrm>
        </p:grpSpPr>
        <p:sp>
          <p:nvSpPr>
            <p:cNvPr id="103" name="Rectangle 102"/>
            <p:cNvSpPr/>
            <p:nvPr/>
          </p:nvSpPr>
          <p:spPr>
            <a:xfrm>
              <a:off x="281532" y="3802490"/>
              <a:ext cx="11781181" cy="2895173"/>
            </a:xfrm>
            <a:prstGeom prst="rect">
              <a:avLst/>
            </a:prstGeom>
            <a:solidFill>
              <a:schemeClr val="bg2"/>
            </a:solidFill>
            <a:ln w="38100" cmpd="sng">
              <a:noFill/>
            </a:ln>
            <a:effectLst/>
          </p:spPr>
          <p:style>
            <a:lnRef idx="2">
              <a:schemeClr val="accent1"/>
            </a:lnRef>
            <a:fillRef idx="0">
              <a:schemeClr val="accent1"/>
            </a:fillRef>
            <a:effectRef idx="1">
              <a:schemeClr val="accent1"/>
            </a:effectRef>
            <a:fontRef idx="minor">
              <a:schemeClr val="tx1"/>
            </a:fontRef>
          </p:style>
          <p:txBody>
            <a:bodyPr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456628" fontAlgn="base">
                <a:spcBef>
                  <a:spcPct val="0"/>
                </a:spcBef>
                <a:spcAft>
                  <a:spcPct val="0"/>
                </a:spcAft>
              </a:pPr>
              <a:r>
                <a:rPr lang="en-US" sz="3137" b="1" dirty="0">
                  <a:solidFill>
                    <a:srgbClr val="FFFFFF"/>
                  </a:solidFill>
                  <a:latin typeface="Arial"/>
                  <a:cs typeface="Arial"/>
                </a:rPr>
                <a:t>    </a:t>
              </a:r>
            </a:p>
          </p:txBody>
        </p:sp>
        <p:grpSp>
          <p:nvGrpSpPr>
            <p:cNvPr id="104" name="Group 103"/>
            <p:cNvGrpSpPr/>
            <p:nvPr/>
          </p:nvGrpSpPr>
          <p:grpSpPr>
            <a:xfrm>
              <a:off x="392052" y="3914096"/>
              <a:ext cx="2336858" cy="2671960"/>
              <a:chOff x="417452" y="3963789"/>
              <a:chExt cx="2336858" cy="2671960"/>
            </a:xfrm>
          </p:grpSpPr>
          <p:sp>
            <p:nvSpPr>
              <p:cNvPr id="105" name="Rectangle 104"/>
              <p:cNvSpPr/>
              <p:nvPr/>
            </p:nvSpPr>
            <p:spPr>
              <a:xfrm>
                <a:off x="417452"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1274" dirty="0">
                    <a:gradFill>
                      <a:gsLst>
                        <a:gs pos="1250">
                          <a:srgbClr val="FFFFFF"/>
                        </a:gs>
                        <a:gs pos="100000">
                          <a:srgbClr val="FFFFFF"/>
                        </a:gs>
                      </a:gsLst>
                      <a:lin ang="5400000" scaled="0"/>
                    </a:gradFill>
                    <a:cs typeface="Arial"/>
                  </a:rPr>
                  <a:t>Governance and integration</a:t>
                </a:r>
              </a:p>
            </p:txBody>
          </p:sp>
          <p:sp>
            <p:nvSpPr>
              <p:cNvPr id="106" name="Rectangle 105"/>
              <p:cNvSpPr/>
              <p:nvPr/>
            </p:nvSpPr>
            <p:spPr>
              <a:xfrm>
                <a:off x="417452" y="4366378"/>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765" dirty="0">
                    <a:gradFill>
                      <a:gsLst>
                        <a:gs pos="2917">
                          <a:srgbClr val="000000"/>
                        </a:gs>
                        <a:gs pos="100000">
                          <a:srgbClr val="000000"/>
                        </a:gs>
                      </a:gsLst>
                      <a:lin ang="5400000" scaled="0"/>
                    </a:gradFill>
                    <a:cs typeface="Arial"/>
                  </a:rPr>
                  <a:t>Data workflow, lifecycle and governance</a:t>
                </a:r>
              </a:p>
              <a:p>
                <a:pPr fontAlgn="base">
                  <a:lnSpc>
                    <a:spcPct val="90000"/>
                  </a:lnSpc>
                  <a:spcBef>
                    <a:spcPct val="0"/>
                  </a:spcBef>
                  <a:spcAft>
                    <a:spcPct val="0"/>
                  </a:spcAft>
                </a:pPr>
                <a:endParaRPr lang="en-US" sz="980" b="1" dirty="0">
                  <a:gradFill>
                    <a:gsLst>
                      <a:gs pos="2917">
                        <a:srgbClr val="000000"/>
                      </a:gs>
                      <a:gs pos="100000">
                        <a:srgbClr val="000000"/>
                      </a:gs>
                    </a:gsLst>
                    <a:lin ang="5400000" scaled="0"/>
                  </a:gradFill>
                  <a:cs typeface="Arial"/>
                </a:endParaRPr>
              </a:p>
              <a:p>
                <a:pPr fontAlgn="base">
                  <a:lnSpc>
                    <a:spcPct val="90000"/>
                  </a:lnSpc>
                  <a:spcBef>
                    <a:spcPct val="0"/>
                  </a:spcBef>
                  <a:spcAft>
                    <a:spcPct val="0"/>
                  </a:spcAft>
                </a:pPr>
                <a:r>
                  <a:rPr lang="en-US" sz="1176" dirty="0">
                    <a:gradFill>
                      <a:gsLst>
                        <a:gs pos="2917">
                          <a:srgbClr val="000000"/>
                        </a:gs>
                        <a:gs pos="100000">
                          <a:srgbClr val="000000"/>
                        </a:gs>
                      </a:gsLst>
                      <a:lin ang="5400000" scaled="0"/>
                    </a:gradFill>
                    <a:cs typeface="Arial"/>
                  </a:rPr>
                  <a:t>Falcon</a:t>
                </a:r>
              </a:p>
              <a:p>
                <a:pPr fontAlgn="base">
                  <a:lnSpc>
                    <a:spcPct val="90000"/>
                  </a:lnSpc>
                  <a:spcBef>
                    <a:spcPct val="0"/>
                  </a:spcBef>
                  <a:spcAft>
                    <a:spcPct val="0"/>
                  </a:spcAft>
                </a:pPr>
                <a:r>
                  <a:rPr lang="en-US" sz="1176" dirty="0" err="1">
                    <a:gradFill>
                      <a:gsLst>
                        <a:gs pos="2917">
                          <a:srgbClr val="000000"/>
                        </a:gs>
                        <a:gs pos="100000">
                          <a:srgbClr val="000000"/>
                        </a:gs>
                      </a:gsLst>
                      <a:lin ang="5400000" scaled="0"/>
                    </a:gradFill>
                    <a:cs typeface="Arial"/>
                  </a:rPr>
                  <a:t>Sqoop</a:t>
                </a:r>
                <a:endParaRPr lang="en-US" sz="1176" dirty="0">
                  <a:gradFill>
                    <a:gsLst>
                      <a:gs pos="2917">
                        <a:srgbClr val="000000"/>
                      </a:gs>
                      <a:gs pos="100000">
                        <a:srgbClr val="000000"/>
                      </a:gs>
                    </a:gsLst>
                    <a:lin ang="5400000" scaled="0"/>
                  </a:gradFill>
                  <a:cs typeface="Arial"/>
                </a:endParaRPr>
              </a:p>
              <a:p>
                <a:pPr fontAlgn="base">
                  <a:lnSpc>
                    <a:spcPct val="90000"/>
                  </a:lnSpc>
                  <a:spcBef>
                    <a:spcPct val="0"/>
                  </a:spcBef>
                  <a:spcAft>
                    <a:spcPct val="0"/>
                  </a:spcAft>
                </a:pPr>
                <a:r>
                  <a:rPr lang="en-US" sz="1176" dirty="0">
                    <a:gradFill>
                      <a:gsLst>
                        <a:gs pos="2917">
                          <a:srgbClr val="000000"/>
                        </a:gs>
                        <a:gs pos="100000">
                          <a:srgbClr val="000000"/>
                        </a:gs>
                      </a:gsLst>
                      <a:lin ang="5400000" scaled="0"/>
                    </a:gradFill>
                    <a:cs typeface="Arial"/>
                  </a:rPr>
                  <a:t>Flume</a:t>
                </a:r>
              </a:p>
              <a:p>
                <a:pPr fontAlgn="base">
                  <a:lnSpc>
                    <a:spcPct val="90000"/>
                  </a:lnSpc>
                  <a:spcBef>
                    <a:spcPct val="0"/>
                  </a:spcBef>
                  <a:spcAft>
                    <a:spcPct val="0"/>
                  </a:spcAft>
                </a:pPr>
                <a:r>
                  <a:rPr lang="en-US" sz="1176" dirty="0">
                    <a:gradFill>
                      <a:gsLst>
                        <a:gs pos="2917">
                          <a:srgbClr val="000000"/>
                        </a:gs>
                        <a:gs pos="100000">
                          <a:srgbClr val="000000"/>
                        </a:gs>
                      </a:gsLst>
                      <a:lin ang="5400000" scaled="0"/>
                    </a:gradFill>
                    <a:cs typeface="Arial"/>
                  </a:rPr>
                  <a:t>NFS</a:t>
                </a:r>
              </a:p>
              <a:p>
                <a:pPr fontAlgn="base">
                  <a:lnSpc>
                    <a:spcPct val="90000"/>
                  </a:lnSpc>
                  <a:spcBef>
                    <a:spcPct val="0"/>
                  </a:spcBef>
                  <a:spcAft>
                    <a:spcPct val="0"/>
                  </a:spcAft>
                </a:pPr>
                <a:r>
                  <a:rPr lang="en-US" sz="1176" dirty="0" err="1">
                    <a:gradFill>
                      <a:gsLst>
                        <a:gs pos="2917">
                          <a:srgbClr val="000000"/>
                        </a:gs>
                        <a:gs pos="100000">
                          <a:srgbClr val="000000"/>
                        </a:gs>
                      </a:gsLst>
                      <a:lin ang="5400000" scaled="0"/>
                    </a:gradFill>
                    <a:cs typeface="Arial"/>
                  </a:rPr>
                  <a:t>WebHDFS</a:t>
                </a:r>
                <a:endParaRPr lang="en-US" sz="1176" dirty="0">
                  <a:gradFill>
                    <a:gsLst>
                      <a:gs pos="2917">
                        <a:srgbClr val="000000"/>
                      </a:gs>
                      <a:gs pos="100000">
                        <a:srgbClr val="000000"/>
                      </a:gs>
                    </a:gsLst>
                    <a:lin ang="5400000" scaled="0"/>
                  </a:gradFill>
                  <a:cs typeface="Arial"/>
                </a:endParaRPr>
              </a:p>
            </p:txBody>
          </p:sp>
        </p:grpSp>
        <p:grpSp>
          <p:nvGrpSpPr>
            <p:cNvPr id="107" name="Group 106"/>
            <p:cNvGrpSpPr/>
            <p:nvPr/>
          </p:nvGrpSpPr>
          <p:grpSpPr>
            <a:xfrm>
              <a:off x="2786946" y="3914097"/>
              <a:ext cx="4346142" cy="2671959"/>
              <a:chOff x="2804592" y="3963789"/>
              <a:chExt cx="4346142" cy="2671959"/>
            </a:xfrm>
          </p:grpSpPr>
          <p:sp>
            <p:nvSpPr>
              <p:cNvPr id="108" name="Rectangle 107"/>
              <p:cNvSpPr/>
              <p:nvPr/>
            </p:nvSpPr>
            <p:spPr>
              <a:xfrm>
                <a:off x="2804592" y="5441881"/>
                <a:ext cx="4346141" cy="1193867"/>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89642"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1078" b="1" dirty="0">
                    <a:solidFill>
                      <a:prstClr val="black">
                        <a:lumMod val="65000"/>
                        <a:lumOff val="35000"/>
                      </a:prstClr>
                    </a:solidFill>
                    <a:latin typeface="Arial"/>
                    <a:cs typeface="Arial"/>
                  </a:rPr>
                  <a:t> </a:t>
                </a:r>
              </a:p>
            </p:txBody>
          </p:sp>
          <p:sp>
            <p:nvSpPr>
              <p:cNvPr id="109" name="Rectangle 108"/>
              <p:cNvSpPr/>
              <p:nvPr/>
            </p:nvSpPr>
            <p:spPr>
              <a:xfrm>
                <a:off x="2804594" y="4366380"/>
                <a:ext cx="4346140" cy="1035884"/>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89642"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lang="en-US" sz="1078" b="1" dirty="0">
                  <a:solidFill>
                    <a:prstClr val="black">
                      <a:lumMod val="65000"/>
                      <a:lumOff val="35000"/>
                    </a:prstClr>
                  </a:solidFill>
                  <a:latin typeface="Arial"/>
                  <a:cs typeface="Arial"/>
                </a:endParaRPr>
              </a:p>
            </p:txBody>
          </p:sp>
          <p:sp>
            <p:nvSpPr>
              <p:cNvPr id="110" name="Rectangle 109"/>
              <p:cNvSpPr>
                <a:spLocks/>
              </p:cNvSpPr>
              <p:nvPr/>
            </p:nvSpPr>
            <p:spPr>
              <a:xfrm>
                <a:off x="2893160" y="5169183"/>
                <a:ext cx="4149460" cy="461997"/>
              </a:xfrm>
              <a:prstGeom prst="rect">
                <a:avLst/>
              </a:prstGeom>
              <a:solidFill>
                <a:schemeClr val="accent2">
                  <a:lumMod val="7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5" tIns="134464" rIns="179285"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1568" dirty="0">
                    <a:gradFill>
                      <a:gsLst>
                        <a:gs pos="2917">
                          <a:srgbClr val="FFFFFF"/>
                        </a:gs>
                        <a:gs pos="100000">
                          <a:srgbClr val="FFFFFF"/>
                        </a:gs>
                      </a:gsLst>
                      <a:lin ang="5400000" scaled="0"/>
                    </a:gradFill>
                    <a:cs typeface="Arial"/>
                  </a:rPr>
                  <a:t>YARN: data operating system</a:t>
                </a:r>
              </a:p>
            </p:txBody>
          </p:sp>
          <p:sp>
            <p:nvSpPr>
              <p:cNvPr id="111" name="Rounded Rectangle 37"/>
              <p:cNvSpPr>
                <a:spLocks/>
              </p:cNvSpPr>
              <p:nvPr/>
            </p:nvSpPr>
            <p:spPr>
              <a:xfrm>
                <a:off x="3471794"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078"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Script</a:t>
                </a:r>
              </a:p>
              <a:p>
                <a:pPr fontAlgn="base">
                  <a:lnSpc>
                    <a:spcPct val="90000"/>
                  </a:lnSpc>
                  <a:spcBef>
                    <a:spcPct val="0"/>
                  </a:spcBef>
                  <a:spcAft>
                    <a:spcPct val="0"/>
                  </a:spcAft>
                </a:pPr>
                <a:r>
                  <a:rPr lang="en-US" sz="882" kern="0" dirty="0">
                    <a:gradFill>
                      <a:gsLst>
                        <a:gs pos="2917">
                          <a:srgbClr val="FFFFFF"/>
                        </a:gs>
                        <a:gs pos="100000">
                          <a:srgbClr val="FFFFFF"/>
                        </a:gs>
                      </a:gsLst>
                      <a:lin ang="5400000" scaled="0"/>
                    </a:gradFill>
                    <a:cs typeface="Arial"/>
                  </a:rPr>
                  <a:t/>
                </a:r>
                <a:br>
                  <a:rPr lang="en-US" sz="882" kern="0" dirty="0">
                    <a:gradFill>
                      <a:gsLst>
                        <a:gs pos="2917">
                          <a:srgbClr val="FFFFFF"/>
                        </a:gs>
                        <a:gs pos="100000">
                          <a:srgbClr val="FFFFFF"/>
                        </a:gs>
                      </a:gsLst>
                      <a:lin ang="5400000" scaled="0"/>
                    </a:gradFill>
                    <a:cs typeface="Arial"/>
                  </a:rPr>
                </a:br>
                <a:r>
                  <a:rPr lang="en-US" sz="882" kern="0" dirty="0">
                    <a:gradFill>
                      <a:gsLst>
                        <a:gs pos="2917">
                          <a:srgbClr val="FFFFFF"/>
                        </a:gs>
                        <a:gs pos="100000">
                          <a:srgbClr val="FFFFFF"/>
                        </a:gs>
                      </a:gsLst>
                      <a:lin ang="5400000" scaled="0"/>
                    </a:gradFill>
                    <a:cs typeface="Arial"/>
                  </a:rPr>
                  <a:t>Pig</a:t>
                </a: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p:txBody>
          </p:sp>
          <p:sp>
            <p:nvSpPr>
              <p:cNvPr id="144" name="Rounded Rectangle 37"/>
              <p:cNvSpPr>
                <a:spLocks/>
              </p:cNvSpPr>
              <p:nvPr/>
            </p:nvSpPr>
            <p:spPr>
              <a:xfrm>
                <a:off x="5786335"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078"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Search</a:t>
                </a: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r>
                  <a:rPr lang="en-US" sz="882" kern="0" dirty="0">
                    <a:gradFill>
                      <a:gsLst>
                        <a:gs pos="2917">
                          <a:srgbClr val="FFFFFF"/>
                        </a:gs>
                        <a:gs pos="100000">
                          <a:srgbClr val="FFFFFF"/>
                        </a:gs>
                      </a:gsLst>
                      <a:lin ang="5400000" scaled="0"/>
                    </a:gradFill>
                    <a:cs typeface="Arial"/>
                  </a:rPr>
                  <a:t>Solr</a:t>
                </a: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p:txBody>
          </p:sp>
          <p:sp>
            <p:nvSpPr>
              <p:cNvPr id="146" name="Rounded Rectangle 37"/>
              <p:cNvSpPr>
                <a:spLocks/>
              </p:cNvSpPr>
              <p:nvPr/>
            </p:nvSpPr>
            <p:spPr>
              <a:xfrm>
                <a:off x="405042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078"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SQL</a:t>
                </a: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r>
                  <a:rPr lang="en-US" sz="882" kern="0" dirty="0">
                    <a:gradFill>
                      <a:gsLst>
                        <a:gs pos="2917">
                          <a:srgbClr val="FFFFFF"/>
                        </a:gs>
                        <a:gs pos="100000">
                          <a:srgbClr val="FFFFFF"/>
                        </a:gs>
                      </a:gsLst>
                      <a:lin ang="5400000" scaled="0"/>
                    </a:gradFill>
                    <a:cs typeface="Arial"/>
                  </a:rPr>
                  <a:t>Hive/Tez, HCatalog</a:t>
                </a: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p:txBody>
          </p:sp>
          <p:sp>
            <p:nvSpPr>
              <p:cNvPr id="147" name="Rounded Rectangle 37"/>
              <p:cNvSpPr>
                <a:spLocks/>
              </p:cNvSpPr>
              <p:nvPr/>
            </p:nvSpPr>
            <p:spPr>
              <a:xfrm>
                <a:off x="4629064"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078" kern="0" dirty="0" err="1">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Nosql</a:t>
                </a:r>
                <a:endParaRPr lang="en-US" sz="1078"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r>
                  <a:rPr lang="en-US" sz="882" kern="0" dirty="0" err="1">
                    <a:gradFill>
                      <a:gsLst>
                        <a:gs pos="2917">
                          <a:srgbClr val="FFFFFF"/>
                        </a:gs>
                        <a:gs pos="100000">
                          <a:srgbClr val="FFFFFF"/>
                        </a:gs>
                      </a:gsLst>
                      <a:lin ang="5400000" scaled="0"/>
                    </a:gradFill>
                    <a:cs typeface="Arial"/>
                  </a:rPr>
                  <a:t>Hbase</a:t>
                </a:r>
                <a:endParaRPr lang="en-US" sz="882"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r>
                  <a:rPr lang="en-US" sz="882" kern="0" dirty="0" err="1">
                    <a:gradFill>
                      <a:gsLst>
                        <a:gs pos="2917">
                          <a:srgbClr val="FFFFFF"/>
                        </a:gs>
                        <a:gs pos="100000">
                          <a:srgbClr val="FFFFFF"/>
                        </a:gs>
                      </a:gsLst>
                      <a:lin ang="5400000" scaled="0"/>
                    </a:gradFill>
                    <a:cs typeface="Arial"/>
                  </a:rPr>
                  <a:t>Accumulo</a:t>
                </a:r>
                <a:endParaRPr lang="en-US" sz="882"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p:txBody>
          </p:sp>
          <p:sp>
            <p:nvSpPr>
              <p:cNvPr id="157" name="Rounded Rectangle 37"/>
              <p:cNvSpPr>
                <a:spLocks/>
              </p:cNvSpPr>
              <p:nvPr/>
            </p:nvSpPr>
            <p:spPr>
              <a:xfrm>
                <a:off x="520769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078"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Stream</a:t>
                </a:r>
              </a:p>
              <a:p>
                <a:pPr fontAlgn="base">
                  <a:lnSpc>
                    <a:spcPct val="90000"/>
                  </a:lnSpc>
                  <a:spcBef>
                    <a:spcPct val="0"/>
                  </a:spcBef>
                  <a:spcAft>
                    <a:spcPct val="0"/>
                  </a:spcAft>
                </a:pPr>
                <a:r>
                  <a:rPr lang="en-US" sz="980" b="1" kern="0" dirty="0">
                    <a:gradFill>
                      <a:gsLst>
                        <a:gs pos="2917">
                          <a:srgbClr val="FFFFFF"/>
                        </a:gs>
                        <a:gs pos="100000">
                          <a:srgbClr val="FFFFFF"/>
                        </a:gs>
                      </a:gsLst>
                      <a:lin ang="5400000" scaled="0"/>
                    </a:gradFill>
                    <a:cs typeface="Arial"/>
                  </a:rPr>
                  <a:t> </a:t>
                </a:r>
              </a:p>
              <a:p>
                <a:pPr fontAlgn="base">
                  <a:lnSpc>
                    <a:spcPct val="90000"/>
                  </a:lnSpc>
                  <a:spcBef>
                    <a:spcPct val="0"/>
                  </a:spcBef>
                  <a:spcAft>
                    <a:spcPct val="0"/>
                  </a:spcAft>
                </a:pPr>
                <a:r>
                  <a:rPr lang="en-US" sz="882" kern="0" dirty="0">
                    <a:gradFill>
                      <a:gsLst>
                        <a:gs pos="2917">
                          <a:srgbClr val="FFFFFF"/>
                        </a:gs>
                        <a:gs pos="100000">
                          <a:srgbClr val="FFFFFF"/>
                        </a:gs>
                      </a:gsLst>
                      <a:lin ang="5400000" scaled="0"/>
                    </a:gradFill>
                    <a:cs typeface="Arial"/>
                  </a:rPr>
                  <a:t>Storm</a:t>
                </a:r>
              </a:p>
              <a:p>
                <a:pPr fontAlgn="base">
                  <a:lnSpc>
                    <a:spcPct val="90000"/>
                  </a:lnSpc>
                  <a:spcBef>
                    <a:spcPct val="0"/>
                  </a:spcBef>
                  <a:spcAft>
                    <a:spcPct val="0"/>
                  </a:spcAft>
                </a:pPr>
                <a:endParaRPr lang="en-US" sz="980"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p:txBody>
          </p:sp>
          <p:sp>
            <p:nvSpPr>
              <p:cNvPr id="168" name="Rounded Rectangle 37"/>
              <p:cNvSpPr>
                <a:spLocks/>
              </p:cNvSpPr>
              <p:nvPr/>
            </p:nvSpPr>
            <p:spPr>
              <a:xfrm>
                <a:off x="6364972" y="4443822"/>
                <a:ext cx="677647"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prstDash val="dash"/>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078"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Others</a:t>
                </a: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r>
                  <a:rPr lang="en-US" sz="882" kern="0" dirty="0">
                    <a:gradFill>
                      <a:gsLst>
                        <a:gs pos="2917">
                          <a:srgbClr val="FFFFFF"/>
                        </a:gs>
                        <a:gs pos="100000">
                          <a:srgbClr val="FFFFFF"/>
                        </a:gs>
                      </a:gsLst>
                      <a:lin ang="5400000" scaled="0"/>
                    </a:gradFill>
                    <a:cs typeface="Arial"/>
                  </a:rPr>
                  <a:t>Spark, </a:t>
                </a:r>
                <a:br>
                  <a:rPr lang="en-US" sz="882" kern="0" dirty="0">
                    <a:gradFill>
                      <a:gsLst>
                        <a:gs pos="2917">
                          <a:srgbClr val="FFFFFF"/>
                        </a:gs>
                        <a:gs pos="100000">
                          <a:srgbClr val="FFFFFF"/>
                        </a:gs>
                      </a:gsLst>
                      <a:lin ang="5400000" scaled="0"/>
                    </a:gradFill>
                    <a:cs typeface="Arial"/>
                  </a:rPr>
                </a:br>
                <a:r>
                  <a:rPr lang="en-US" sz="882" kern="0" dirty="0">
                    <a:gradFill>
                      <a:gsLst>
                        <a:gs pos="2917">
                          <a:srgbClr val="FFFFFF"/>
                        </a:gs>
                        <a:gs pos="100000">
                          <a:srgbClr val="FFFFFF"/>
                        </a:gs>
                      </a:gsLst>
                      <a:lin ang="5400000" scaled="0"/>
                    </a:gradFill>
                    <a:cs typeface="Arial"/>
                  </a:rPr>
                  <a:t>in-memory, </a:t>
                </a:r>
              </a:p>
              <a:p>
                <a:pPr fontAlgn="base">
                  <a:lnSpc>
                    <a:spcPct val="90000"/>
                  </a:lnSpc>
                  <a:spcBef>
                    <a:spcPct val="0"/>
                  </a:spcBef>
                  <a:spcAft>
                    <a:spcPct val="0"/>
                  </a:spcAft>
                </a:pPr>
                <a:r>
                  <a:rPr lang="en-US" sz="882" kern="0" dirty="0">
                    <a:gradFill>
                      <a:gsLst>
                        <a:gs pos="2917">
                          <a:srgbClr val="FFFFFF"/>
                        </a:gs>
                        <a:gs pos="100000">
                          <a:srgbClr val="FFFFFF"/>
                        </a:gs>
                      </a:gsLst>
                      <a:lin ang="5400000" scaled="0"/>
                    </a:gradFill>
                    <a:cs typeface="Arial"/>
                  </a:rPr>
                  <a:t>ISV engines</a:t>
                </a:r>
              </a:p>
            </p:txBody>
          </p:sp>
          <p:grpSp>
            <p:nvGrpSpPr>
              <p:cNvPr id="169" name="Group 168"/>
              <p:cNvGrpSpPr/>
              <p:nvPr/>
            </p:nvGrpSpPr>
            <p:grpSpPr>
              <a:xfrm>
                <a:off x="2893160" y="5666724"/>
                <a:ext cx="4149597" cy="644912"/>
                <a:chOff x="2499285" y="4541714"/>
                <a:chExt cx="3308943" cy="727355"/>
              </a:xfrm>
              <a:solidFill>
                <a:schemeClr val="bg1">
                  <a:lumMod val="85000"/>
                </a:schemeClr>
              </a:solidFill>
            </p:grpSpPr>
            <p:grpSp>
              <p:nvGrpSpPr>
                <p:cNvPr id="198" name="Group 197"/>
                <p:cNvGrpSpPr/>
                <p:nvPr/>
              </p:nvGrpSpPr>
              <p:grpSpPr>
                <a:xfrm>
                  <a:off x="2499285" y="4541714"/>
                  <a:ext cx="3001931" cy="727355"/>
                  <a:chOff x="2573538" y="3889648"/>
                  <a:chExt cx="3001931" cy="727355"/>
                </a:xfrm>
                <a:grpFill/>
              </p:grpSpPr>
              <p:sp>
                <p:nvSpPr>
                  <p:cNvPr id="212" name="Rounded Rectangle 211"/>
                  <p:cNvSpPr>
                    <a:spLocks/>
                  </p:cNvSpPr>
                  <p:nvPr/>
                </p:nvSpPr>
                <p:spPr>
                  <a:xfrm>
                    <a:off x="257353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1</a:t>
                    </a:r>
                  </a:p>
                </p:txBody>
              </p:sp>
              <p:sp>
                <p:nvSpPr>
                  <p:cNvPr id="213" name="Rounded Rectangle 212"/>
                  <p:cNvSpPr>
                    <a:spLocks/>
                  </p:cNvSpPr>
                  <p:nvPr/>
                </p:nvSpPr>
                <p:spPr>
                  <a:xfrm>
                    <a:off x="287697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14" name="Rounded Rectangle 213"/>
                  <p:cNvSpPr>
                    <a:spLocks/>
                  </p:cNvSpPr>
                  <p:nvPr/>
                </p:nvSpPr>
                <p:spPr>
                  <a:xfrm>
                    <a:off x="318041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16" name="Rounded Rectangle 215"/>
                  <p:cNvSpPr>
                    <a:spLocks/>
                  </p:cNvSpPr>
                  <p:nvPr/>
                </p:nvSpPr>
                <p:spPr>
                  <a:xfrm>
                    <a:off x="348384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17" name="Rounded Rectangle 216"/>
                  <p:cNvSpPr>
                    <a:spLocks/>
                  </p:cNvSpPr>
                  <p:nvPr/>
                </p:nvSpPr>
                <p:spPr>
                  <a:xfrm>
                    <a:off x="378728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29" name="Rounded Rectangle 228"/>
                  <p:cNvSpPr>
                    <a:spLocks/>
                  </p:cNvSpPr>
                  <p:nvPr/>
                </p:nvSpPr>
                <p:spPr>
                  <a:xfrm>
                    <a:off x="409071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0" name="Rounded Rectangle 229"/>
                  <p:cNvSpPr>
                    <a:spLocks/>
                  </p:cNvSpPr>
                  <p:nvPr/>
                </p:nvSpPr>
                <p:spPr>
                  <a:xfrm>
                    <a:off x="439415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1" name="Rounded Rectangle 230"/>
                  <p:cNvSpPr>
                    <a:spLocks/>
                  </p:cNvSpPr>
                  <p:nvPr/>
                </p:nvSpPr>
                <p:spPr>
                  <a:xfrm>
                    <a:off x="469759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2" name="Rounded Rectangle 231"/>
                  <p:cNvSpPr>
                    <a:spLocks/>
                  </p:cNvSpPr>
                  <p:nvPr/>
                </p:nvSpPr>
                <p:spPr>
                  <a:xfrm>
                    <a:off x="500102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3" name="Rounded Rectangle 232"/>
                  <p:cNvSpPr>
                    <a:spLocks/>
                  </p:cNvSpPr>
                  <p:nvPr/>
                </p:nvSpPr>
                <p:spPr>
                  <a:xfrm>
                    <a:off x="530446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4" name="Rounded Rectangle 233"/>
                  <p:cNvSpPr>
                    <a:spLocks/>
                  </p:cNvSpPr>
                  <p:nvPr/>
                </p:nvSpPr>
                <p:spPr>
                  <a:xfrm>
                    <a:off x="257353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5" name="Rounded Rectangle 234"/>
                  <p:cNvSpPr>
                    <a:spLocks/>
                  </p:cNvSpPr>
                  <p:nvPr/>
                </p:nvSpPr>
                <p:spPr>
                  <a:xfrm>
                    <a:off x="287697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6" name="Rounded Rectangle 235"/>
                  <p:cNvSpPr>
                    <a:spLocks/>
                  </p:cNvSpPr>
                  <p:nvPr/>
                </p:nvSpPr>
                <p:spPr>
                  <a:xfrm>
                    <a:off x="318041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7" name="Rounded Rectangle 236"/>
                  <p:cNvSpPr>
                    <a:spLocks/>
                  </p:cNvSpPr>
                  <p:nvPr/>
                </p:nvSpPr>
                <p:spPr>
                  <a:xfrm>
                    <a:off x="348384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8" name="Rounded Rectangle 237"/>
                  <p:cNvSpPr>
                    <a:spLocks/>
                  </p:cNvSpPr>
                  <p:nvPr/>
                </p:nvSpPr>
                <p:spPr>
                  <a:xfrm>
                    <a:off x="378728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39" name="Rounded Rectangle 238"/>
                  <p:cNvSpPr>
                    <a:spLocks/>
                  </p:cNvSpPr>
                  <p:nvPr/>
                </p:nvSpPr>
                <p:spPr>
                  <a:xfrm>
                    <a:off x="409071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0" name="Rounded Rectangle 239"/>
                  <p:cNvSpPr>
                    <a:spLocks/>
                  </p:cNvSpPr>
                  <p:nvPr/>
                </p:nvSpPr>
                <p:spPr>
                  <a:xfrm>
                    <a:off x="439415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1" name="Rounded Rectangle 240"/>
                  <p:cNvSpPr>
                    <a:spLocks/>
                  </p:cNvSpPr>
                  <p:nvPr/>
                </p:nvSpPr>
                <p:spPr>
                  <a:xfrm>
                    <a:off x="469759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2" name="Rounded Rectangle 241"/>
                  <p:cNvSpPr>
                    <a:spLocks/>
                  </p:cNvSpPr>
                  <p:nvPr/>
                </p:nvSpPr>
                <p:spPr>
                  <a:xfrm>
                    <a:off x="500102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3" name="Rounded Rectangle 242"/>
                  <p:cNvSpPr>
                    <a:spLocks/>
                  </p:cNvSpPr>
                  <p:nvPr/>
                </p:nvSpPr>
                <p:spPr>
                  <a:xfrm>
                    <a:off x="530446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4" name="Rounded Rectangle 243"/>
                  <p:cNvSpPr>
                    <a:spLocks/>
                  </p:cNvSpPr>
                  <p:nvPr/>
                </p:nvSpPr>
                <p:spPr>
                  <a:xfrm>
                    <a:off x="257353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5" name="Rounded Rectangle 244"/>
                  <p:cNvSpPr>
                    <a:spLocks/>
                  </p:cNvSpPr>
                  <p:nvPr/>
                </p:nvSpPr>
                <p:spPr>
                  <a:xfrm>
                    <a:off x="287697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6" name="Rounded Rectangle 245"/>
                  <p:cNvSpPr>
                    <a:spLocks/>
                  </p:cNvSpPr>
                  <p:nvPr/>
                </p:nvSpPr>
                <p:spPr>
                  <a:xfrm>
                    <a:off x="318041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7" name="Rounded Rectangle 246"/>
                  <p:cNvSpPr>
                    <a:spLocks/>
                  </p:cNvSpPr>
                  <p:nvPr/>
                </p:nvSpPr>
                <p:spPr>
                  <a:xfrm>
                    <a:off x="348384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8" name="Rounded Rectangle 247"/>
                  <p:cNvSpPr>
                    <a:spLocks/>
                  </p:cNvSpPr>
                  <p:nvPr/>
                </p:nvSpPr>
                <p:spPr>
                  <a:xfrm>
                    <a:off x="378728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49" name="Rounded Rectangle 248"/>
                  <p:cNvSpPr>
                    <a:spLocks/>
                  </p:cNvSpPr>
                  <p:nvPr/>
                </p:nvSpPr>
                <p:spPr>
                  <a:xfrm>
                    <a:off x="409071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50" name="Rounded Rectangle 249"/>
                  <p:cNvSpPr>
                    <a:spLocks/>
                  </p:cNvSpPr>
                  <p:nvPr/>
                </p:nvSpPr>
                <p:spPr>
                  <a:xfrm>
                    <a:off x="439415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686" dirty="0">
                      <a:noFill/>
                      <a:cs typeface="Arial"/>
                    </a:endParaRPr>
                  </a:p>
                </p:txBody>
              </p:sp>
              <p:sp>
                <p:nvSpPr>
                  <p:cNvPr id="251" name="Rounded Rectangle 250"/>
                  <p:cNvSpPr>
                    <a:spLocks/>
                  </p:cNvSpPr>
                  <p:nvPr/>
                </p:nvSpPr>
                <p:spPr>
                  <a:xfrm>
                    <a:off x="469759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686" dirty="0">
                      <a:noFill/>
                      <a:cs typeface="Arial"/>
                    </a:endParaRPr>
                  </a:p>
                </p:txBody>
              </p:sp>
              <p:sp>
                <p:nvSpPr>
                  <p:cNvPr id="252" name="Rounded Rectangle 251"/>
                  <p:cNvSpPr>
                    <a:spLocks/>
                  </p:cNvSpPr>
                  <p:nvPr/>
                </p:nvSpPr>
                <p:spPr>
                  <a:xfrm>
                    <a:off x="500102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53" name="Rounded Rectangle 252"/>
                  <p:cNvSpPr>
                    <a:spLocks/>
                  </p:cNvSpPr>
                  <p:nvPr/>
                </p:nvSpPr>
                <p:spPr>
                  <a:xfrm>
                    <a:off x="530446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grpSp>
            <p:sp>
              <p:nvSpPr>
                <p:cNvPr id="200" name="Rounded Rectangle 199"/>
                <p:cNvSpPr>
                  <a:spLocks/>
                </p:cNvSpPr>
                <p:nvPr/>
              </p:nvSpPr>
              <p:spPr>
                <a:xfrm>
                  <a:off x="5537221" y="454171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01" name="Rounded Rectangle 200"/>
                <p:cNvSpPr>
                  <a:spLocks/>
                </p:cNvSpPr>
                <p:nvPr/>
              </p:nvSpPr>
              <p:spPr>
                <a:xfrm>
                  <a:off x="5537221" y="479741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dirty="0">
                      <a:noFill/>
                      <a:cs typeface="Arial"/>
                    </a:rPr>
                    <a:t>°</a:t>
                  </a:r>
                </a:p>
              </p:txBody>
            </p:sp>
            <p:sp>
              <p:nvSpPr>
                <p:cNvPr id="208" name="Rounded Rectangle 207"/>
                <p:cNvSpPr>
                  <a:spLocks/>
                </p:cNvSpPr>
                <p:nvPr/>
              </p:nvSpPr>
              <p:spPr>
                <a:xfrm>
                  <a:off x="5537221" y="5049760"/>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686" b="1" dirty="0">
                      <a:noFill/>
                      <a:cs typeface="Arial"/>
                    </a:rPr>
                    <a:t>N</a:t>
                  </a:r>
                </a:p>
              </p:txBody>
            </p:sp>
          </p:grpSp>
          <p:sp>
            <p:nvSpPr>
              <p:cNvPr id="170" name="Rounded Rectangle 37"/>
              <p:cNvSpPr>
                <a:spLocks/>
              </p:cNvSpPr>
              <p:nvPr/>
            </p:nvSpPr>
            <p:spPr>
              <a:xfrm>
                <a:off x="289315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078"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Batch</a:t>
                </a: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r>
                  <a:rPr lang="en-US" sz="882" kern="0" dirty="0">
                    <a:gradFill>
                      <a:gsLst>
                        <a:gs pos="2917">
                          <a:srgbClr val="FFFFFF"/>
                        </a:gs>
                        <a:gs pos="100000">
                          <a:srgbClr val="FFFFFF"/>
                        </a:gs>
                      </a:gsLst>
                      <a:lin ang="5400000" scaled="0"/>
                    </a:gradFill>
                    <a:cs typeface="Arial"/>
                  </a:rPr>
                  <a:t>Map reduce</a:t>
                </a: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a:p>
                <a:pPr fontAlgn="base">
                  <a:lnSpc>
                    <a:spcPct val="90000"/>
                  </a:lnSpc>
                  <a:spcBef>
                    <a:spcPct val="0"/>
                  </a:spcBef>
                  <a:spcAft>
                    <a:spcPct val="0"/>
                  </a:spcAft>
                </a:pPr>
                <a:endParaRPr lang="en-US" sz="980" b="1" kern="0" dirty="0">
                  <a:gradFill>
                    <a:gsLst>
                      <a:gs pos="2917">
                        <a:srgbClr val="FFFFFF"/>
                      </a:gs>
                      <a:gs pos="100000">
                        <a:srgbClr val="FFFFFF"/>
                      </a:gs>
                    </a:gsLst>
                    <a:lin ang="5400000" scaled="0"/>
                  </a:gradFill>
                  <a:cs typeface="Arial"/>
                </a:endParaRPr>
              </a:p>
            </p:txBody>
          </p:sp>
          <p:sp>
            <p:nvSpPr>
              <p:cNvPr id="192" name="Rectangle 191"/>
              <p:cNvSpPr/>
              <p:nvPr/>
            </p:nvSpPr>
            <p:spPr>
              <a:xfrm>
                <a:off x="2804593" y="3963789"/>
                <a:ext cx="4346139"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1274" dirty="0">
                    <a:gradFill>
                      <a:gsLst>
                        <a:gs pos="1250">
                          <a:srgbClr val="FFFFFF"/>
                        </a:gs>
                        <a:gs pos="100000">
                          <a:srgbClr val="FFFFFF"/>
                        </a:gs>
                      </a:gsLst>
                      <a:lin ang="5400000" scaled="0"/>
                    </a:gradFill>
                    <a:cs typeface="Arial"/>
                  </a:rPr>
                  <a:t>Data access</a:t>
                </a:r>
              </a:p>
            </p:txBody>
          </p:sp>
          <p:sp>
            <p:nvSpPr>
              <p:cNvPr id="196" name="Rectangle 195"/>
              <p:cNvSpPr/>
              <p:nvPr/>
            </p:nvSpPr>
            <p:spPr>
              <a:xfrm>
                <a:off x="2893159" y="5666724"/>
                <a:ext cx="4149598" cy="644912"/>
              </a:xfrm>
              <a:prstGeom prst="rect">
                <a:avLst/>
              </a:prstGeom>
              <a:solidFill>
                <a:schemeClr val="tx1">
                  <a:alpha val="13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206178" rIns="179285" bIns="143428" rtlCol="0" anchor="t" anchorCtr="0"/>
              <a:lstStyle/>
              <a:p>
                <a:pPr defTabSz="448193" fontAlgn="base">
                  <a:lnSpc>
                    <a:spcPct val="90000"/>
                  </a:lnSpc>
                  <a:spcBef>
                    <a:spcPct val="0"/>
                  </a:spcBef>
                  <a:spcAft>
                    <a:spcPct val="0"/>
                  </a:spcAft>
                </a:pPr>
                <a:r>
                  <a:rPr lang="en-US" sz="1568" dirty="0">
                    <a:gradFill>
                      <a:gsLst>
                        <a:gs pos="2917">
                          <a:srgbClr val="000000"/>
                        </a:gs>
                        <a:gs pos="100000">
                          <a:srgbClr val="000000"/>
                        </a:gs>
                      </a:gsLst>
                      <a:lin ang="5400000" scaled="0"/>
                    </a:gradFill>
                    <a:cs typeface="Arial"/>
                  </a:rPr>
                  <a:t>HDFS  (Hadoop Distributed File System)</a:t>
                </a:r>
              </a:p>
            </p:txBody>
          </p:sp>
          <p:sp>
            <p:nvSpPr>
              <p:cNvPr id="197" name="Rectangle 196"/>
              <p:cNvSpPr/>
              <p:nvPr/>
            </p:nvSpPr>
            <p:spPr>
              <a:xfrm>
                <a:off x="2893160" y="6352603"/>
                <a:ext cx="4149459" cy="228600"/>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35857" rIns="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1078" dirty="0">
                    <a:gradFill>
                      <a:gsLst>
                        <a:gs pos="1250">
                          <a:srgbClr val="FFFFFF"/>
                        </a:gs>
                        <a:gs pos="100000">
                          <a:srgbClr val="FFFFFF"/>
                        </a:gs>
                      </a:gsLst>
                      <a:lin ang="5400000" scaled="0"/>
                    </a:gradFill>
                    <a:cs typeface="Arial"/>
                  </a:rPr>
                  <a:t>Data management</a:t>
                </a:r>
              </a:p>
            </p:txBody>
          </p:sp>
        </p:grpSp>
        <p:grpSp>
          <p:nvGrpSpPr>
            <p:cNvPr id="254" name="Group 253"/>
            <p:cNvGrpSpPr/>
            <p:nvPr/>
          </p:nvGrpSpPr>
          <p:grpSpPr>
            <a:xfrm>
              <a:off x="7191124" y="3914095"/>
              <a:ext cx="2336858" cy="2671962"/>
              <a:chOff x="7217409" y="3963789"/>
              <a:chExt cx="2336858" cy="2671962"/>
            </a:xfrm>
          </p:grpSpPr>
          <p:sp>
            <p:nvSpPr>
              <p:cNvPr id="255" name="Rectangle 254"/>
              <p:cNvSpPr/>
              <p:nvPr/>
            </p:nvSpPr>
            <p:spPr>
              <a:xfrm>
                <a:off x="7217409" y="4366380"/>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765" dirty="0">
                    <a:gradFill>
                      <a:gsLst>
                        <a:gs pos="2917">
                          <a:srgbClr val="000000"/>
                        </a:gs>
                        <a:gs pos="100000">
                          <a:srgbClr val="000000"/>
                        </a:gs>
                      </a:gsLst>
                      <a:lin ang="5400000" scaled="0"/>
                    </a:gradFill>
                    <a:cs typeface="Arial"/>
                  </a:rPr>
                  <a:t>Authentication</a:t>
                </a:r>
              </a:p>
              <a:p>
                <a:pPr fontAlgn="base">
                  <a:lnSpc>
                    <a:spcPct val="90000"/>
                  </a:lnSpc>
                  <a:spcBef>
                    <a:spcPct val="0"/>
                  </a:spcBef>
                  <a:spcAft>
                    <a:spcPct val="0"/>
                  </a:spcAft>
                </a:pPr>
                <a:r>
                  <a:rPr lang="en-US" sz="1765" dirty="0">
                    <a:gradFill>
                      <a:gsLst>
                        <a:gs pos="2917">
                          <a:srgbClr val="000000"/>
                        </a:gs>
                        <a:gs pos="100000">
                          <a:srgbClr val="000000"/>
                        </a:gs>
                      </a:gsLst>
                      <a:lin ang="5400000" scaled="0"/>
                    </a:gradFill>
                    <a:cs typeface="Arial"/>
                  </a:rPr>
                  <a:t>Authorization</a:t>
                </a:r>
              </a:p>
              <a:p>
                <a:pPr fontAlgn="base">
                  <a:lnSpc>
                    <a:spcPct val="90000"/>
                  </a:lnSpc>
                  <a:spcBef>
                    <a:spcPct val="0"/>
                  </a:spcBef>
                  <a:spcAft>
                    <a:spcPct val="0"/>
                  </a:spcAft>
                </a:pPr>
                <a:r>
                  <a:rPr lang="en-US" sz="1765" dirty="0">
                    <a:gradFill>
                      <a:gsLst>
                        <a:gs pos="2917">
                          <a:srgbClr val="000000"/>
                        </a:gs>
                        <a:gs pos="100000">
                          <a:srgbClr val="000000"/>
                        </a:gs>
                      </a:gsLst>
                      <a:lin ang="5400000" scaled="0"/>
                    </a:gradFill>
                    <a:cs typeface="Arial"/>
                  </a:rPr>
                  <a:t>Accounting</a:t>
                </a:r>
              </a:p>
              <a:p>
                <a:pPr fontAlgn="base">
                  <a:lnSpc>
                    <a:spcPct val="90000"/>
                  </a:lnSpc>
                  <a:spcBef>
                    <a:spcPct val="0"/>
                  </a:spcBef>
                  <a:spcAft>
                    <a:spcPct val="0"/>
                  </a:spcAft>
                </a:pPr>
                <a:r>
                  <a:rPr lang="en-US" sz="1765" dirty="0">
                    <a:gradFill>
                      <a:gsLst>
                        <a:gs pos="2917">
                          <a:srgbClr val="000000"/>
                        </a:gs>
                        <a:gs pos="100000">
                          <a:srgbClr val="000000"/>
                        </a:gs>
                      </a:gsLst>
                      <a:lin ang="5400000" scaled="0"/>
                    </a:gradFill>
                    <a:cs typeface="Arial"/>
                  </a:rPr>
                  <a:t>Data protection</a:t>
                </a:r>
              </a:p>
              <a:p>
                <a:pPr fontAlgn="base">
                  <a:lnSpc>
                    <a:spcPct val="90000"/>
                  </a:lnSpc>
                  <a:spcBef>
                    <a:spcPct val="0"/>
                  </a:spcBef>
                  <a:spcAft>
                    <a:spcPct val="0"/>
                  </a:spcAft>
                </a:pPr>
                <a:endParaRPr lang="en-US" sz="980" b="1" dirty="0">
                  <a:gradFill>
                    <a:gsLst>
                      <a:gs pos="2917">
                        <a:srgbClr val="000000"/>
                      </a:gs>
                      <a:gs pos="100000">
                        <a:srgbClr val="000000"/>
                      </a:gs>
                    </a:gsLst>
                    <a:lin ang="5400000" scaled="0"/>
                  </a:gradFill>
                  <a:cs typeface="Arial"/>
                </a:endParaRPr>
              </a:p>
              <a:p>
                <a:pPr fontAlgn="base">
                  <a:lnSpc>
                    <a:spcPct val="90000"/>
                  </a:lnSpc>
                  <a:spcBef>
                    <a:spcPct val="0"/>
                  </a:spcBef>
                  <a:spcAft>
                    <a:spcPct val="0"/>
                  </a:spcAft>
                </a:pPr>
                <a:r>
                  <a:rPr lang="en-US" sz="1176" dirty="0">
                    <a:gradFill>
                      <a:gsLst>
                        <a:gs pos="2917">
                          <a:srgbClr val="000000"/>
                        </a:gs>
                        <a:gs pos="100000">
                          <a:srgbClr val="000000"/>
                        </a:gs>
                      </a:gsLst>
                      <a:lin ang="5400000" scaled="0"/>
                    </a:gradFill>
                    <a:cs typeface="Arial"/>
                  </a:rPr>
                  <a:t>Storage: HDFS</a:t>
                </a:r>
              </a:p>
              <a:p>
                <a:pPr fontAlgn="base">
                  <a:lnSpc>
                    <a:spcPct val="90000"/>
                  </a:lnSpc>
                  <a:spcBef>
                    <a:spcPct val="0"/>
                  </a:spcBef>
                  <a:spcAft>
                    <a:spcPct val="0"/>
                  </a:spcAft>
                </a:pPr>
                <a:r>
                  <a:rPr lang="en-US" sz="1176" dirty="0">
                    <a:gradFill>
                      <a:gsLst>
                        <a:gs pos="2917">
                          <a:srgbClr val="000000"/>
                        </a:gs>
                        <a:gs pos="100000">
                          <a:srgbClr val="000000"/>
                        </a:gs>
                      </a:gsLst>
                      <a:lin ang="5400000" scaled="0"/>
                    </a:gradFill>
                    <a:cs typeface="Arial"/>
                  </a:rPr>
                  <a:t>Resources: YARN</a:t>
                </a:r>
              </a:p>
              <a:p>
                <a:pPr fontAlgn="base">
                  <a:lnSpc>
                    <a:spcPct val="90000"/>
                  </a:lnSpc>
                  <a:spcBef>
                    <a:spcPct val="0"/>
                  </a:spcBef>
                  <a:spcAft>
                    <a:spcPct val="0"/>
                  </a:spcAft>
                </a:pPr>
                <a:r>
                  <a:rPr lang="en-US" sz="1176" dirty="0">
                    <a:gradFill>
                      <a:gsLst>
                        <a:gs pos="2917">
                          <a:srgbClr val="000000"/>
                        </a:gs>
                        <a:gs pos="100000">
                          <a:srgbClr val="000000"/>
                        </a:gs>
                      </a:gsLst>
                      <a:lin ang="5400000" scaled="0"/>
                    </a:gradFill>
                    <a:cs typeface="Arial"/>
                  </a:rPr>
                  <a:t>Access: Hive, … </a:t>
                </a:r>
              </a:p>
              <a:p>
                <a:pPr fontAlgn="base">
                  <a:lnSpc>
                    <a:spcPct val="90000"/>
                  </a:lnSpc>
                  <a:spcBef>
                    <a:spcPct val="0"/>
                  </a:spcBef>
                  <a:spcAft>
                    <a:spcPct val="0"/>
                  </a:spcAft>
                </a:pPr>
                <a:r>
                  <a:rPr lang="en-US" sz="1176" dirty="0">
                    <a:gradFill>
                      <a:gsLst>
                        <a:gs pos="2917">
                          <a:srgbClr val="000000"/>
                        </a:gs>
                        <a:gs pos="100000">
                          <a:srgbClr val="000000"/>
                        </a:gs>
                      </a:gsLst>
                      <a:lin ang="5400000" scaled="0"/>
                    </a:gradFill>
                    <a:cs typeface="Arial"/>
                  </a:rPr>
                  <a:t>Pipeline: Falcon</a:t>
                </a:r>
              </a:p>
              <a:p>
                <a:pPr fontAlgn="base">
                  <a:lnSpc>
                    <a:spcPct val="90000"/>
                  </a:lnSpc>
                  <a:spcBef>
                    <a:spcPct val="0"/>
                  </a:spcBef>
                  <a:spcAft>
                    <a:spcPct val="0"/>
                  </a:spcAft>
                </a:pPr>
                <a:r>
                  <a:rPr lang="en-US" sz="1176" dirty="0">
                    <a:gradFill>
                      <a:gsLst>
                        <a:gs pos="2917">
                          <a:srgbClr val="000000"/>
                        </a:gs>
                        <a:gs pos="100000">
                          <a:srgbClr val="000000"/>
                        </a:gs>
                      </a:gsLst>
                      <a:lin ang="5400000" scaled="0"/>
                    </a:gradFill>
                    <a:cs typeface="Arial"/>
                  </a:rPr>
                  <a:t>Cluster: Knox</a:t>
                </a:r>
              </a:p>
            </p:txBody>
          </p:sp>
          <p:sp>
            <p:nvSpPr>
              <p:cNvPr id="256" name="Rectangle 255"/>
              <p:cNvSpPr/>
              <p:nvPr/>
            </p:nvSpPr>
            <p:spPr>
              <a:xfrm>
                <a:off x="7217409"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1274" dirty="0">
                    <a:gradFill>
                      <a:gsLst>
                        <a:gs pos="1250">
                          <a:srgbClr val="FFFFFF"/>
                        </a:gs>
                        <a:gs pos="100000">
                          <a:srgbClr val="FFFFFF"/>
                        </a:gs>
                      </a:gsLst>
                      <a:lin ang="5400000" scaled="0"/>
                    </a:gradFill>
                    <a:cs typeface="Arial"/>
                  </a:rPr>
                  <a:t>Security</a:t>
                </a:r>
              </a:p>
            </p:txBody>
          </p:sp>
        </p:grpSp>
        <p:grpSp>
          <p:nvGrpSpPr>
            <p:cNvPr id="257" name="Group 256"/>
            <p:cNvGrpSpPr/>
            <p:nvPr/>
          </p:nvGrpSpPr>
          <p:grpSpPr>
            <a:xfrm>
              <a:off x="9586017" y="3914095"/>
              <a:ext cx="2336858" cy="2671962"/>
              <a:chOff x="9611417" y="3963789"/>
              <a:chExt cx="2336858" cy="2671962"/>
            </a:xfrm>
          </p:grpSpPr>
          <p:sp>
            <p:nvSpPr>
              <p:cNvPr id="258" name="Rectangle 257"/>
              <p:cNvSpPr/>
              <p:nvPr/>
            </p:nvSpPr>
            <p:spPr>
              <a:xfrm>
                <a:off x="9611417"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1274" dirty="0">
                    <a:gradFill>
                      <a:gsLst>
                        <a:gs pos="1250">
                          <a:srgbClr val="FFFFFF"/>
                        </a:gs>
                        <a:gs pos="100000">
                          <a:srgbClr val="FFFFFF"/>
                        </a:gs>
                      </a:gsLst>
                      <a:lin ang="5400000" scaled="0"/>
                    </a:gradFill>
                    <a:cs typeface="Arial"/>
                  </a:rPr>
                  <a:t>Operations</a:t>
                </a:r>
              </a:p>
            </p:txBody>
          </p:sp>
          <p:sp>
            <p:nvSpPr>
              <p:cNvPr id="259" name="Rectangle 258"/>
              <p:cNvSpPr/>
              <p:nvPr/>
            </p:nvSpPr>
            <p:spPr>
              <a:xfrm>
                <a:off x="9611417" y="4366380"/>
                <a:ext cx="2336858" cy="130034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765" dirty="0">
                    <a:gradFill>
                      <a:gsLst>
                        <a:gs pos="2917">
                          <a:srgbClr val="000000"/>
                        </a:gs>
                        <a:gs pos="100000">
                          <a:srgbClr val="000000"/>
                        </a:gs>
                      </a:gsLst>
                      <a:lin ang="5400000" scaled="0"/>
                    </a:gradFill>
                    <a:cs typeface="Arial"/>
                  </a:rPr>
                  <a:t>Provision, manage, and monitor</a:t>
                </a:r>
              </a:p>
              <a:p>
                <a:pPr fontAlgn="base">
                  <a:lnSpc>
                    <a:spcPct val="90000"/>
                  </a:lnSpc>
                  <a:spcBef>
                    <a:spcPct val="0"/>
                  </a:spcBef>
                  <a:spcAft>
                    <a:spcPct val="0"/>
                  </a:spcAft>
                </a:pPr>
                <a:endParaRPr lang="en-US" sz="1176" dirty="0">
                  <a:gradFill>
                    <a:gsLst>
                      <a:gs pos="2917">
                        <a:srgbClr val="000000"/>
                      </a:gs>
                      <a:gs pos="100000">
                        <a:srgbClr val="000000"/>
                      </a:gs>
                    </a:gsLst>
                    <a:lin ang="5400000" scaled="0"/>
                  </a:gradFill>
                  <a:cs typeface="Arial"/>
                </a:endParaRPr>
              </a:p>
              <a:p>
                <a:pPr fontAlgn="base">
                  <a:lnSpc>
                    <a:spcPct val="90000"/>
                  </a:lnSpc>
                  <a:spcBef>
                    <a:spcPct val="0"/>
                  </a:spcBef>
                  <a:spcAft>
                    <a:spcPct val="0"/>
                  </a:spcAft>
                </a:pPr>
                <a:r>
                  <a:rPr lang="en-US" sz="1176" dirty="0" err="1">
                    <a:gradFill>
                      <a:gsLst>
                        <a:gs pos="2917">
                          <a:srgbClr val="000000"/>
                        </a:gs>
                        <a:gs pos="100000">
                          <a:srgbClr val="000000"/>
                        </a:gs>
                      </a:gsLst>
                      <a:lin ang="5400000" scaled="0"/>
                    </a:gradFill>
                    <a:cs typeface="Arial"/>
                  </a:rPr>
                  <a:t>Ambari</a:t>
                </a:r>
                <a:endParaRPr lang="en-US" sz="1176" dirty="0">
                  <a:gradFill>
                    <a:gsLst>
                      <a:gs pos="2917">
                        <a:srgbClr val="000000"/>
                      </a:gs>
                      <a:gs pos="100000">
                        <a:srgbClr val="000000"/>
                      </a:gs>
                    </a:gsLst>
                    <a:lin ang="5400000" scaled="0"/>
                  </a:gradFill>
                  <a:cs typeface="Arial"/>
                </a:endParaRPr>
              </a:p>
              <a:p>
                <a:pPr fontAlgn="base">
                  <a:lnSpc>
                    <a:spcPct val="90000"/>
                  </a:lnSpc>
                  <a:spcBef>
                    <a:spcPct val="0"/>
                  </a:spcBef>
                  <a:spcAft>
                    <a:spcPct val="0"/>
                  </a:spcAft>
                </a:pPr>
                <a:r>
                  <a:rPr lang="en-US" sz="1176" dirty="0">
                    <a:gradFill>
                      <a:gsLst>
                        <a:gs pos="2917">
                          <a:srgbClr val="000000"/>
                        </a:gs>
                        <a:gs pos="100000">
                          <a:srgbClr val="000000"/>
                        </a:gs>
                      </a:gsLst>
                      <a:lin ang="5400000" scaled="0"/>
                    </a:gradFill>
                    <a:cs typeface="Arial"/>
                  </a:rPr>
                  <a:t>Zookeeper</a:t>
                </a:r>
              </a:p>
              <a:p>
                <a:pPr fontAlgn="base">
                  <a:lnSpc>
                    <a:spcPct val="90000"/>
                  </a:lnSpc>
                  <a:spcBef>
                    <a:spcPct val="0"/>
                  </a:spcBef>
                  <a:spcAft>
                    <a:spcPct val="0"/>
                  </a:spcAft>
                </a:pPr>
                <a:endParaRPr lang="en-US" sz="980" b="1" dirty="0">
                  <a:gradFill>
                    <a:gsLst>
                      <a:gs pos="2917">
                        <a:srgbClr val="000000"/>
                      </a:gs>
                      <a:gs pos="100000">
                        <a:srgbClr val="000000"/>
                      </a:gs>
                    </a:gsLst>
                    <a:lin ang="5400000" scaled="0"/>
                  </a:gradFill>
                  <a:cs typeface="Arial"/>
                </a:endParaRPr>
              </a:p>
            </p:txBody>
          </p:sp>
          <p:sp>
            <p:nvSpPr>
              <p:cNvPr id="260" name="Rectangle 259"/>
              <p:cNvSpPr/>
              <p:nvPr/>
            </p:nvSpPr>
            <p:spPr>
              <a:xfrm>
                <a:off x="9611417" y="5716587"/>
                <a:ext cx="2336858" cy="91916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ct val="0"/>
                  </a:spcAft>
                </a:pPr>
                <a:r>
                  <a:rPr lang="en-US" sz="1765" dirty="0">
                    <a:gradFill>
                      <a:gsLst>
                        <a:gs pos="2917">
                          <a:srgbClr val="000000"/>
                        </a:gs>
                        <a:gs pos="100000">
                          <a:srgbClr val="000000"/>
                        </a:gs>
                      </a:gsLst>
                      <a:lin ang="5400000" scaled="0"/>
                    </a:gradFill>
                    <a:cs typeface="Arial"/>
                  </a:rPr>
                  <a:t>Scheduling</a:t>
                </a:r>
              </a:p>
              <a:p>
                <a:pPr fontAlgn="base">
                  <a:lnSpc>
                    <a:spcPct val="90000"/>
                  </a:lnSpc>
                  <a:spcBef>
                    <a:spcPct val="0"/>
                  </a:spcBef>
                  <a:spcAft>
                    <a:spcPct val="0"/>
                  </a:spcAft>
                </a:pPr>
                <a:endParaRPr lang="en-US" sz="1176" dirty="0">
                  <a:gradFill>
                    <a:gsLst>
                      <a:gs pos="2917">
                        <a:srgbClr val="000000"/>
                      </a:gs>
                      <a:gs pos="100000">
                        <a:srgbClr val="000000"/>
                      </a:gs>
                    </a:gsLst>
                    <a:lin ang="5400000" scaled="0"/>
                  </a:gradFill>
                  <a:cs typeface="Arial"/>
                </a:endParaRPr>
              </a:p>
              <a:p>
                <a:pPr fontAlgn="base">
                  <a:lnSpc>
                    <a:spcPct val="90000"/>
                  </a:lnSpc>
                  <a:spcBef>
                    <a:spcPct val="0"/>
                  </a:spcBef>
                  <a:spcAft>
                    <a:spcPct val="0"/>
                  </a:spcAft>
                </a:pPr>
                <a:r>
                  <a:rPr lang="en-US" sz="1176" dirty="0" err="1">
                    <a:gradFill>
                      <a:gsLst>
                        <a:gs pos="2917">
                          <a:srgbClr val="000000"/>
                        </a:gs>
                        <a:gs pos="100000">
                          <a:srgbClr val="000000"/>
                        </a:gs>
                      </a:gsLst>
                      <a:lin ang="5400000" scaled="0"/>
                    </a:gradFill>
                    <a:cs typeface="Arial"/>
                  </a:rPr>
                  <a:t>Oozie</a:t>
                </a:r>
                <a:endParaRPr lang="en-US" sz="980" b="1" dirty="0">
                  <a:gradFill>
                    <a:gsLst>
                      <a:gs pos="2917">
                        <a:srgbClr val="000000"/>
                      </a:gs>
                      <a:gs pos="100000">
                        <a:srgbClr val="000000"/>
                      </a:gs>
                    </a:gsLst>
                    <a:lin ang="5400000" scaled="0"/>
                  </a:gradFill>
                  <a:cs typeface="Arial"/>
                </a:endParaRPr>
              </a:p>
            </p:txBody>
          </p:sp>
        </p:grpSp>
      </p:grpSp>
      <p:sp useBgFill="1">
        <p:nvSpPr>
          <p:cNvPr id="6" name="Rectangle 5"/>
          <p:cNvSpPr/>
          <p:nvPr/>
        </p:nvSpPr>
        <p:spPr bwMode="auto">
          <a:xfrm>
            <a:off x="-203732" y="487"/>
            <a:ext cx="12395733" cy="371459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75999" y="286604"/>
            <a:ext cx="10879681" cy="764748"/>
          </a:xfrm>
        </p:spPr>
        <p:txBody>
          <a:bodyPr>
            <a:normAutofit/>
          </a:bodyPr>
          <a:lstStyle/>
          <a:p>
            <a:r>
              <a:rPr lang="en-US" sz="4400" dirty="0" smtClean="0"/>
              <a:t>Hadoop </a:t>
            </a:r>
            <a:r>
              <a:rPr lang="en-US" sz="4400" dirty="0"/>
              <a:t>is a platform with portfolio of projects</a:t>
            </a:r>
          </a:p>
        </p:txBody>
      </p:sp>
      <p:sp>
        <p:nvSpPr>
          <p:cNvPr id="3" name="Text Placeholder 2"/>
          <p:cNvSpPr>
            <a:spLocks noGrp="1"/>
          </p:cNvSpPr>
          <p:nvPr>
            <p:ph type="body" sz="quarter" idx="11"/>
          </p:nvPr>
        </p:nvSpPr>
        <p:spPr/>
        <p:txBody>
          <a:bodyPr>
            <a:normAutofit fontScale="92500" lnSpcReduction="20000"/>
          </a:bodyPr>
          <a:lstStyle/>
          <a:p>
            <a:r>
              <a:rPr lang="en-US" sz="3529" dirty="0"/>
              <a:t>Governed by Apache Software Foundation (ASF)</a:t>
            </a:r>
          </a:p>
          <a:p>
            <a:r>
              <a:rPr lang="en-US" sz="3529" dirty="0"/>
              <a:t>Comprises core services of </a:t>
            </a:r>
            <a:r>
              <a:rPr lang="en-US" sz="3529" dirty="0" err="1"/>
              <a:t>MapReduce</a:t>
            </a:r>
            <a:r>
              <a:rPr lang="en-US" sz="3529" dirty="0"/>
              <a:t>, HDFS, and YARN</a:t>
            </a:r>
          </a:p>
          <a:p>
            <a:r>
              <a:rPr lang="en-US" sz="3529" dirty="0"/>
              <a:t>In addition to the core, includes functions across: </a:t>
            </a:r>
          </a:p>
          <a:p>
            <a:pPr lvl="1"/>
            <a:r>
              <a:rPr lang="en-US" sz="1568" dirty="0">
                <a:gradFill>
                  <a:gsLst>
                    <a:gs pos="2920">
                      <a:schemeClr val="tx2"/>
                    </a:gs>
                    <a:gs pos="39000">
                      <a:schemeClr val="tx2"/>
                    </a:gs>
                  </a:gsLst>
                  <a:lin ang="5400000" scaled="0"/>
                </a:gradFill>
              </a:rPr>
              <a:t>Data services which allow you to manipulate and move data (Hive, </a:t>
            </a:r>
            <a:r>
              <a:rPr lang="en-US" sz="1568" dirty="0" err="1">
                <a:gradFill>
                  <a:gsLst>
                    <a:gs pos="2920">
                      <a:schemeClr val="tx2"/>
                    </a:gs>
                    <a:gs pos="39000">
                      <a:schemeClr val="tx2"/>
                    </a:gs>
                  </a:gsLst>
                  <a:lin ang="5400000" scaled="0"/>
                </a:gradFill>
              </a:rPr>
              <a:t>HBase</a:t>
            </a:r>
            <a:r>
              <a:rPr lang="en-US" sz="1568" dirty="0">
                <a:gradFill>
                  <a:gsLst>
                    <a:gs pos="2920">
                      <a:schemeClr val="tx2"/>
                    </a:gs>
                    <a:gs pos="39000">
                      <a:schemeClr val="tx2"/>
                    </a:gs>
                  </a:gsLst>
                  <a:lin ang="5400000" scaled="0"/>
                </a:gradFill>
              </a:rPr>
              <a:t>, Pig, Flume, </a:t>
            </a:r>
            <a:r>
              <a:rPr lang="en-US" sz="1568" dirty="0" err="1">
                <a:gradFill>
                  <a:gsLst>
                    <a:gs pos="2920">
                      <a:schemeClr val="tx2"/>
                    </a:gs>
                    <a:gs pos="39000">
                      <a:schemeClr val="tx2"/>
                    </a:gs>
                  </a:gsLst>
                  <a:lin ang="5400000" scaled="0"/>
                </a:gradFill>
              </a:rPr>
              <a:t>Sqoop</a:t>
            </a:r>
            <a:r>
              <a:rPr lang="en-US" sz="1568" dirty="0">
                <a:gradFill>
                  <a:gsLst>
                    <a:gs pos="2920">
                      <a:schemeClr val="tx2"/>
                    </a:gs>
                    <a:gs pos="39000">
                      <a:schemeClr val="tx2"/>
                    </a:gs>
                  </a:gsLst>
                  <a:lin ang="5400000" scaled="0"/>
                </a:gradFill>
              </a:rPr>
              <a:t>) </a:t>
            </a:r>
          </a:p>
          <a:p>
            <a:pPr lvl="1"/>
            <a:r>
              <a:rPr lang="en-US" sz="1568" dirty="0">
                <a:gradFill>
                  <a:gsLst>
                    <a:gs pos="2920">
                      <a:schemeClr val="tx2"/>
                    </a:gs>
                    <a:gs pos="39000">
                      <a:schemeClr val="tx2"/>
                    </a:gs>
                  </a:gsLst>
                  <a:lin ang="5400000" scaled="0"/>
                </a:gradFill>
              </a:rPr>
              <a:t>Operational services which help manage the cluster (</a:t>
            </a:r>
            <a:r>
              <a:rPr lang="en-US" sz="1568" dirty="0" err="1">
                <a:gradFill>
                  <a:gsLst>
                    <a:gs pos="2920">
                      <a:schemeClr val="tx2"/>
                    </a:gs>
                    <a:gs pos="39000">
                      <a:schemeClr val="tx2"/>
                    </a:gs>
                  </a:gsLst>
                  <a:lin ang="5400000" scaled="0"/>
                </a:gradFill>
              </a:rPr>
              <a:t>Ambari</a:t>
            </a:r>
            <a:r>
              <a:rPr lang="en-US" sz="1568" dirty="0">
                <a:gradFill>
                  <a:gsLst>
                    <a:gs pos="2920">
                      <a:schemeClr val="tx2"/>
                    </a:gs>
                    <a:gs pos="39000">
                      <a:schemeClr val="tx2"/>
                    </a:gs>
                  </a:gsLst>
                  <a:lin ang="5400000" scaled="0"/>
                </a:gradFill>
              </a:rPr>
              <a:t>, Falcon, and </a:t>
            </a:r>
            <a:r>
              <a:rPr lang="en-US" sz="1568" dirty="0" err="1">
                <a:gradFill>
                  <a:gsLst>
                    <a:gs pos="2920">
                      <a:schemeClr val="tx2"/>
                    </a:gs>
                    <a:gs pos="39000">
                      <a:schemeClr val="tx2"/>
                    </a:gs>
                  </a:gsLst>
                  <a:lin ang="5400000" scaled="0"/>
                </a:gradFill>
              </a:rPr>
              <a:t>Oozie</a:t>
            </a:r>
            <a:r>
              <a:rPr lang="en-US" sz="1568" dirty="0">
                <a:gradFill>
                  <a:gsLst>
                    <a:gs pos="2920">
                      <a:schemeClr val="tx2"/>
                    </a:gs>
                    <a:gs pos="39000">
                      <a:schemeClr val="tx2"/>
                    </a:gs>
                  </a:gsLst>
                  <a:lin ang="5400000" scaled="0"/>
                </a:gradFill>
              </a:rPr>
              <a:t>)</a:t>
            </a:r>
          </a:p>
        </p:txBody>
      </p:sp>
    </p:spTree>
    <p:extLst>
      <p:ext uri="{BB962C8B-B14F-4D97-AF65-F5344CB8AC3E}">
        <p14:creationId xmlns:p14="http://schemas.microsoft.com/office/powerpoint/2010/main" val="7923767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500"/>
                            </p:stCondLst>
                            <p:childTnLst>
                              <p:par>
                                <p:cTn id="21" presetID="2" presetClass="entr" presetSubtype="1" decel="10000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ppt_x"/>
                                          </p:val>
                                        </p:tav>
                                        <p:tav tm="100000">
                                          <p:val>
                                            <p:strVal val="#ppt_x"/>
                                          </p:val>
                                        </p:tav>
                                      </p:tavLst>
                                    </p:anim>
                                    <p:anim calcmode="lin" valueType="num">
                                      <p:cBhvr additive="base">
                                        <p:cTn id="24"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803" y="278786"/>
            <a:ext cx="10058400" cy="773771"/>
          </a:xfrm>
        </p:spPr>
        <p:txBody>
          <a:bodyPr>
            <a:noAutofit/>
          </a:bodyPr>
          <a:lstStyle/>
          <a:p>
            <a:r>
              <a:rPr lang="en-US" sz="5400" dirty="0" smtClean="0"/>
              <a:t>With many contributors</a:t>
            </a:r>
            <a:endParaRPr lang="en-US" sz="5400" dirty="0"/>
          </a:p>
        </p:txBody>
      </p:sp>
      <p:sp>
        <p:nvSpPr>
          <p:cNvPr id="3" name="Text Placeholder 2"/>
          <p:cNvSpPr>
            <a:spLocks noGrp="1"/>
          </p:cNvSpPr>
          <p:nvPr>
            <p:ph type="body" sz="quarter" idx="11"/>
          </p:nvPr>
        </p:nvSpPr>
        <p:spPr>
          <a:xfrm>
            <a:off x="471803" y="1157444"/>
            <a:ext cx="11655840" cy="2018835"/>
          </a:xfrm>
        </p:spPr>
        <p:txBody>
          <a:bodyPr/>
          <a:lstStyle/>
          <a:p>
            <a:r>
              <a:rPr lang="en-US" dirty="0" smtClean="0"/>
              <a:t>80 committers to Hadoop core project</a:t>
            </a:r>
          </a:p>
        </p:txBody>
      </p:sp>
      <p:grpSp>
        <p:nvGrpSpPr>
          <p:cNvPr id="16" name="Group 15"/>
          <p:cNvGrpSpPr/>
          <p:nvPr/>
        </p:nvGrpSpPr>
        <p:grpSpPr>
          <a:xfrm>
            <a:off x="471803" y="1601886"/>
            <a:ext cx="11217106" cy="4755030"/>
            <a:chOff x="481263" y="2124075"/>
            <a:chExt cx="11442032" cy="4459287"/>
          </a:xfrm>
        </p:grpSpPr>
        <p:grpSp>
          <p:nvGrpSpPr>
            <p:cNvPr id="4" name="Group 3"/>
            <p:cNvGrpSpPr/>
            <p:nvPr/>
          </p:nvGrpSpPr>
          <p:grpSpPr>
            <a:xfrm>
              <a:off x="481263" y="2124075"/>
              <a:ext cx="11442032" cy="4459287"/>
              <a:chOff x="481263" y="2124075"/>
              <a:chExt cx="11442032" cy="4459287"/>
            </a:xfrm>
          </p:grpSpPr>
          <p:sp>
            <p:nvSpPr>
              <p:cNvPr id="36" name="Rectangle 35"/>
              <p:cNvSpPr/>
              <p:nvPr/>
            </p:nvSpPr>
            <p:spPr bwMode="auto">
              <a:xfrm>
                <a:off x="481263" y="2124075"/>
                <a:ext cx="11442032" cy="4459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pic>
            <p:nvPicPr>
              <p:cNvPr id="34" name="Picture 3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93072" y="2222838"/>
                <a:ext cx="2450329" cy="634724"/>
              </a:xfrm>
              <a:prstGeom prst="rect">
                <a:avLst/>
              </a:prstGeom>
            </p:spPr>
          </p:pic>
        </p:grpSp>
        <p:grpSp>
          <p:nvGrpSpPr>
            <p:cNvPr id="15" name="Group 14"/>
            <p:cNvGrpSpPr/>
            <p:nvPr/>
          </p:nvGrpSpPr>
          <p:grpSpPr>
            <a:xfrm>
              <a:off x="481263" y="2956325"/>
              <a:ext cx="11442032" cy="3420412"/>
              <a:chOff x="481263" y="2956325"/>
              <a:chExt cx="11442032" cy="3420412"/>
            </a:xfrm>
          </p:grpSpPr>
          <p:sp>
            <p:nvSpPr>
              <p:cNvPr id="43" name="Rectangle 42"/>
              <p:cNvSpPr/>
              <p:nvPr/>
            </p:nvSpPr>
            <p:spPr bwMode="auto">
              <a:xfrm>
                <a:off x="481263" y="2956325"/>
                <a:ext cx="11442032" cy="34204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pic>
            <p:nvPicPr>
              <p:cNvPr id="22" name="Picture 21"/>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299755" y="5650151"/>
                <a:ext cx="1992060" cy="449576"/>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421" y="4611688"/>
                <a:ext cx="2381250" cy="257175"/>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885741" y="4458046"/>
                <a:ext cx="1618348" cy="469572"/>
              </a:xfrm>
              <a:prstGeom prst="rect">
                <a:avLst/>
              </a:prstGeom>
              <a:noFill/>
              <a:ln>
                <a:noFill/>
              </a:ln>
            </p:spPr>
          </p:pic>
          <p:pic>
            <p:nvPicPr>
              <p:cNvPr id="33" name="Picture 3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948330" y="5602493"/>
                <a:ext cx="1396946" cy="509884"/>
              </a:xfrm>
              <a:prstGeom prst="rect">
                <a:avLst/>
              </a:prstGeom>
            </p:spPr>
          </p:pic>
          <p:pic>
            <p:nvPicPr>
              <p:cNvPr id="40" name="Picture 3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761405" y="3960743"/>
                <a:ext cx="1522067" cy="442284"/>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863986" y="3320149"/>
                <a:ext cx="1427828" cy="332683"/>
              </a:xfrm>
              <a:prstGeom prst="rect">
                <a:avLst/>
              </a:prstGeom>
            </p:spPr>
          </p:pic>
          <p:pic>
            <p:nvPicPr>
              <p:cNvPr id="39" name="Picture 38"/>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185023" y="3366861"/>
                <a:ext cx="1832814" cy="391732"/>
              </a:xfrm>
              <a:prstGeom prst="rect">
                <a:avLst/>
              </a:prstGeom>
            </p:spPr>
          </p:pic>
          <p:pic>
            <p:nvPicPr>
              <p:cNvPr id="42" name="Picture 4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960558" y="3085312"/>
                <a:ext cx="1598853" cy="614543"/>
              </a:xfrm>
              <a:prstGeom prst="rect">
                <a:avLst/>
              </a:prstGeom>
            </p:spPr>
          </p:pic>
          <p:pic>
            <p:nvPicPr>
              <p:cNvPr id="6" name="Picture 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9678488" y="3291050"/>
                <a:ext cx="1541804" cy="390880"/>
              </a:xfrm>
              <a:prstGeom prst="rect">
                <a:avLst/>
              </a:prstGeom>
            </p:spPr>
          </p:pic>
          <p:pic>
            <p:nvPicPr>
              <p:cNvPr id="7" name="Picture 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7252161" y="4362574"/>
                <a:ext cx="675353" cy="545780"/>
              </a:xfrm>
              <a:prstGeom prst="rect">
                <a:avLst/>
              </a:prstGeom>
            </p:spPr>
          </p:pic>
          <p:pic>
            <p:nvPicPr>
              <p:cNvPr id="8" name="Picture 7"/>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8243832" y="3800988"/>
                <a:ext cx="1562037" cy="587231"/>
              </a:xfrm>
              <a:prstGeom prst="rect">
                <a:avLst/>
              </a:prstGeom>
            </p:spPr>
          </p:pic>
          <p:pic>
            <p:nvPicPr>
              <p:cNvPr id="9" name="Picture 8"/>
              <p:cNvPicPr>
                <a:picLocks noChangeAspect="1"/>
              </p:cNvPicPr>
              <p:nvPr/>
            </p:nvPicPr>
            <p:blipFill rotWithShape="1">
              <a:blip r:embed="rId15" cstate="email">
                <a:extLst>
                  <a:ext uri="{28A0092B-C50C-407E-A947-70E740481C1C}">
                    <a14:useLocalDpi xmlns:a14="http://schemas.microsoft.com/office/drawing/2010/main" val="0"/>
                  </a:ext>
                </a:extLst>
              </a:blip>
              <a:srcRect/>
              <a:stretch/>
            </p:blipFill>
            <p:spPr>
              <a:xfrm>
                <a:off x="5201569" y="3873716"/>
                <a:ext cx="2001420" cy="498849"/>
              </a:xfrm>
              <a:prstGeom prst="rect">
                <a:avLst/>
              </a:prstGeom>
            </p:spPr>
          </p:pic>
          <p:pic>
            <p:nvPicPr>
              <p:cNvPr id="10" name="Picture 9"/>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4229291" y="4403028"/>
                <a:ext cx="1026460" cy="679635"/>
              </a:xfrm>
              <a:prstGeom prst="rect">
                <a:avLst/>
              </a:prstGeom>
            </p:spPr>
          </p:pic>
          <p:pic>
            <p:nvPicPr>
              <p:cNvPr id="11" name="Picture 1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218554" y="5111279"/>
                <a:ext cx="1010735" cy="404294"/>
              </a:xfrm>
              <a:prstGeom prst="rect">
                <a:avLst/>
              </a:prstGeom>
            </p:spPr>
          </p:pic>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75991" y="5085458"/>
                <a:ext cx="1809750" cy="295275"/>
              </a:xfrm>
              <a:prstGeom prst="rect">
                <a:avLst/>
              </a:prstGeom>
            </p:spPr>
          </p:pic>
          <p:pic>
            <p:nvPicPr>
              <p:cNvPr id="13" name="Picture 12"/>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1487798" y="5673266"/>
                <a:ext cx="1423843" cy="327484"/>
              </a:xfrm>
              <a:prstGeom prst="rect">
                <a:avLst/>
              </a:prstGeom>
            </p:spPr>
          </p:pic>
          <p:pic>
            <p:nvPicPr>
              <p:cNvPr id="14" name="Picture 13"/>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4305737" y="5659363"/>
                <a:ext cx="1132535" cy="453014"/>
              </a:xfrm>
              <a:prstGeom prst="rect">
                <a:avLst/>
              </a:prstGeom>
            </p:spPr>
          </p:pic>
          <p:pic>
            <p:nvPicPr>
              <p:cNvPr id="25" name="Picture 24"/>
              <p:cNvPicPr>
                <a:picLocks noChangeAspect="1"/>
              </p:cNvPicPr>
              <p:nvPr/>
            </p:nvPicPr>
            <p:blipFill rotWithShape="1">
              <a:blip r:embed="rId21" cstate="email">
                <a:extLst>
                  <a:ext uri="{28A0092B-C50C-407E-A947-70E740481C1C}">
                    <a14:useLocalDpi xmlns:a14="http://schemas.microsoft.com/office/drawing/2010/main" val="0"/>
                  </a:ext>
                </a:extLst>
              </a:blip>
              <a:srcRect/>
              <a:stretch/>
            </p:blipFill>
            <p:spPr>
              <a:xfrm>
                <a:off x="5564023" y="5043047"/>
                <a:ext cx="1276512" cy="452290"/>
              </a:xfrm>
              <a:prstGeom prst="rect">
                <a:avLst/>
              </a:prstGeom>
            </p:spPr>
          </p:pic>
        </p:grpSp>
      </p:grpSp>
      <p:sp useBgFill="1">
        <p:nvSpPr>
          <p:cNvPr id="5" name="Rectangle 4"/>
          <p:cNvSpPr/>
          <p:nvPr/>
        </p:nvSpPr>
        <p:spPr bwMode="auto">
          <a:xfrm>
            <a:off x="1" y="1960566"/>
            <a:ext cx="471802" cy="47747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8152086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93"/>
          <p:cNvSpPr>
            <a:spLocks/>
          </p:cNvSpPr>
          <p:nvPr/>
        </p:nvSpPr>
        <p:spPr bwMode="black">
          <a:xfrm>
            <a:off x="2326052" y="3037872"/>
            <a:ext cx="425146" cy="418117"/>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tx1"/>
          </a:solidFill>
          <a:ln>
            <a:noFill/>
          </a:ln>
          <a:extLst/>
        </p:spPr>
        <p:txBody>
          <a:bodyPr vert="horz" wrap="square" lIns="121903" tIns="60952" rIns="121903" bIns="60952" numCol="1" anchor="t" anchorCtr="0" compatLnSpc="1">
            <a:prstTxWarp prst="textNoShape">
              <a:avLst/>
            </a:prstTxWarp>
          </a:bodyPr>
          <a:lstStyle/>
          <a:p>
            <a:pPr defTabSz="914367"/>
            <a:endParaRPr lang="en-US" sz="3263">
              <a:solidFill>
                <a:srgbClr val="505050"/>
              </a:solidFill>
            </a:endParaRPr>
          </a:p>
        </p:txBody>
      </p:sp>
      <p:sp>
        <p:nvSpPr>
          <p:cNvPr id="29" name="Rectangle 28"/>
          <p:cNvSpPr/>
          <p:nvPr/>
        </p:nvSpPr>
        <p:spPr bwMode="auto">
          <a:xfrm>
            <a:off x="4841240" y="1918196"/>
            <a:ext cx="7497515" cy="3438169"/>
          </a:xfrm>
          <a:prstGeom prst="rect">
            <a:avLst/>
          </a:prstGeom>
          <a:noFill/>
          <a:ln w="10795" cap="flat" cmpd="sng" algn="ctr">
            <a:noFill/>
            <a:prstDash val="solid"/>
            <a:headEnd type="none" w="med" len="med"/>
            <a:tailEnd type="none" w="med" len="med"/>
          </a:ln>
          <a:effectLst/>
        </p:spPr>
        <p:txBody>
          <a:bodyPr vert="horz" wrap="square" lIns="179259" tIns="143407" rIns="358519" bIns="143407" numCol="1" rtlCol="0" anchor="t" anchorCtr="0" compatLnSpc="1">
            <a:prstTxWarp prst="textNoShape">
              <a:avLst/>
            </a:prstTxWarp>
            <a:spAutoFit/>
          </a:bodyPr>
          <a:lstStyle/>
          <a:p>
            <a:pPr marL="342900" indent="-342900" defTabSz="1218594" fontAlgn="base">
              <a:lnSpc>
                <a:spcPct val="90000"/>
              </a:lnSpc>
              <a:spcBef>
                <a:spcPts val="1765"/>
              </a:spcBef>
              <a:buSzPct val="75000"/>
              <a:buFont typeface="Wingdings" pitchFamily="2" charset="2"/>
              <a:buChar char="§"/>
              <a:tabLst>
                <a:tab pos="285750" algn="l"/>
              </a:tabLst>
            </a:pPr>
            <a:r>
              <a:rPr lang="en-US" sz="2400" kern="0" dirty="0" smtClean="0">
                <a:solidFill>
                  <a:srgbClr val="0076C6"/>
                </a:solidFill>
                <a:latin typeface="Segoe UI Light"/>
                <a:ea typeface="Segoe UI" pitchFamily="34" charset="0"/>
                <a:cs typeface="Segoe UI" pitchFamily="34" charset="0"/>
              </a:rPr>
              <a:t>100% Apache Hadoop solution in the cloud</a:t>
            </a:r>
          </a:p>
          <a:p>
            <a:pPr marL="342900" indent="-342900" defTabSz="1218594" fontAlgn="base">
              <a:lnSpc>
                <a:spcPct val="90000"/>
              </a:lnSpc>
              <a:spcBef>
                <a:spcPts val="1765"/>
              </a:spcBef>
              <a:buSzPct val="75000"/>
              <a:buFont typeface="Wingdings" pitchFamily="2" charset="2"/>
              <a:buChar char="§"/>
              <a:tabLst>
                <a:tab pos="285750" algn="l"/>
              </a:tabLst>
            </a:pPr>
            <a:r>
              <a:rPr lang="en-US" sz="2400" kern="0" dirty="0">
                <a:solidFill>
                  <a:srgbClr val="0076C6"/>
                </a:solidFill>
                <a:latin typeface="Segoe UI Light"/>
                <a:ea typeface="Segoe UI" pitchFamily="34" charset="0"/>
                <a:cs typeface="Segoe UI" pitchFamily="34" charset="0"/>
              </a:rPr>
              <a:t>Insights </a:t>
            </a:r>
            <a:r>
              <a:rPr lang="en-US" sz="2400" kern="0" dirty="0" smtClean="0">
                <a:solidFill>
                  <a:srgbClr val="0076C6"/>
                </a:solidFill>
                <a:latin typeface="Segoe UI Light"/>
                <a:ea typeface="Segoe UI" pitchFamily="34" charset="0"/>
                <a:cs typeface="Segoe UI" pitchFamily="34" charset="0"/>
              </a:rPr>
              <a:t>through Excel</a:t>
            </a:r>
            <a:endParaRPr lang="en-US" sz="2400" kern="0" dirty="0">
              <a:solidFill>
                <a:srgbClr val="0076C6"/>
              </a:solidFill>
              <a:latin typeface="Segoe UI Light"/>
              <a:ea typeface="Segoe UI" pitchFamily="34" charset="0"/>
              <a:cs typeface="Segoe UI" pitchFamily="34" charset="0"/>
            </a:endParaRPr>
          </a:p>
          <a:p>
            <a:pPr marL="342900" indent="-342900" defTabSz="1218594" fontAlgn="base">
              <a:lnSpc>
                <a:spcPct val="90000"/>
              </a:lnSpc>
              <a:spcBef>
                <a:spcPts val="1765"/>
              </a:spcBef>
              <a:buSzPct val="75000"/>
              <a:buFont typeface="Wingdings" pitchFamily="2" charset="2"/>
              <a:buChar char="§"/>
              <a:tabLst>
                <a:tab pos="285750" algn="l"/>
              </a:tabLst>
            </a:pPr>
            <a:r>
              <a:rPr lang="en-US" sz="2400" kern="0" dirty="0" smtClean="0">
                <a:solidFill>
                  <a:srgbClr val="0076C6"/>
                </a:solidFill>
                <a:latin typeface="Segoe UI Light"/>
                <a:ea typeface="Segoe UI" pitchFamily="34" charset="0"/>
                <a:cs typeface="Segoe UI" pitchFamily="34" charset="0"/>
              </a:rPr>
              <a:t>Deployment agility</a:t>
            </a:r>
          </a:p>
          <a:p>
            <a:pPr marL="342900" indent="-342900" defTabSz="1218594" fontAlgn="base">
              <a:lnSpc>
                <a:spcPct val="90000"/>
              </a:lnSpc>
              <a:spcBef>
                <a:spcPts val="1765"/>
              </a:spcBef>
              <a:buSzPct val="75000"/>
              <a:buFont typeface="Wingdings" pitchFamily="2" charset="2"/>
              <a:buChar char="§"/>
              <a:tabLst>
                <a:tab pos="285750" algn="l"/>
              </a:tabLst>
            </a:pPr>
            <a:r>
              <a:rPr lang="en-US" sz="2400" kern="0" dirty="0" err="1" smtClean="0">
                <a:solidFill>
                  <a:srgbClr val="0076C6"/>
                </a:solidFill>
                <a:latin typeface="Segoe UI Light"/>
                <a:ea typeface="Segoe UI" pitchFamily="34" charset="0"/>
                <a:cs typeface="Segoe UI" pitchFamily="34" charset="0"/>
              </a:rPr>
              <a:t>Hadoop</a:t>
            </a:r>
            <a:r>
              <a:rPr lang="en-US" sz="2400" kern="0" dirty="0" smtClean="0">
                <a:solidFill>
                  <a:srgbClr val="0076C6"/>
                </a:solidFill>
                <a:latin typeface="Segoe UI Light"/>
                <a:ea typeface="Segoe UI" pitchFamily="34" charset="0"/>
                <a:cs typeface="Segoe UI" pitchFamily="34" charset="0"/>
              </a:rPr>
              <a:t> with Enterprise security and manageability</a:t>
            </a:r>
          </a:p>
          <a:p>
            <a:pPr marL="342900" indent="-342900" defTabSz="1218594" fontAlgn="base">
              <a:lnSpc>
                <a:spcPct val="90000"/>
              </a:lnSpc>
              <a:spcBef>
                <a:spcPts val="1765"/>
              </a:spcBef>
              <a:buSzPct val="75000"/>
              <a:buFont typeface="Wingdings" pitchFamily="2" charset="2"/>
              <a:buChar char="§"/>
              <a:tabLst>
                <a:tab pos="285750" algn="l"/>
              </a:tabLst>
            </a:pPr>
            <a:r>
              <a:rPr lang="en-US" sz="2400" kern="0" dirty="0" smtClean="0">
                <a:solidFill>
                  <a:srgbClr val="0076C6"/>
                </a:solidFill>
                <a:latin typeface="Segoe UI Light"/>
                <a:ea typeface="Segoe UI" pitchFamily="34" charset="0"/>
                <a:cs typeface="Segoe UI" pitchFamily="34" charset="0"/>
              </a:rPr>
              <a:t>Develop in .NET and Java</a:t>
            </a:r>
          </a:p>
          <a:p>
            <a:pPr marL="342900" indent="-342900" defTabSz="1218594" fontAlgn="base">
              <a:lnSpc>
                <a:spcPct val="90000"/>
              </a:lnSpc>
              <a:spcBef>
                <a:spcPts val="1765"/>
              </a:spcBef>
              <a:buSzPct val="75000"/>
              <a:buFont typeface="Wingdings" pitchFamily="2" charset="2"/>
              <a:buChar char="§"/>
              <a:tabLst>
                <a:tab pos="285750" algn="l"/>
              </a:tabLst>
            </a:pPr>
            <a:r>
              <a:rPr lang="en-US" sz="2400" kern="0" dirty="0" smtClean="0">
                <a:solidFill>
                  <a:srgbClr val="0076C6"/>
                </a:solidFill>
                <a:latin typeface="Segoe UI Light"/>
                <a:ea typeface="Segoe UI" pitchFamily="34" charset="0"/>
                <a:cs typeface="Segoe UI" pitchFamily="34" charset="0"/>
              </a:rPr>
              <a:t>Built on </a:t>
            </a:r>
            <a:r>
              <a:rPr lang="en-US" sz="2400" kern="0" dirty="0" err="1" smtClean="0">
                <a:solidFill>
                  <a:srgbClr val="0076C6"/>
                </a:solidFill>
                <a:latin typeface="Segoe UI Light"/>
                <a:ea typeface="Segoe UI" pitchFamily="34" charset="0"/>
                <a:cs typeface="Segoe UI" pitchFamily="34" charset="0"/>
              </a:rPr>
              <a:t>Hortonworks</a:t>
            </a:r>
            <a:r>
              <a:rPr lang="en-US" sz="2400" kern="0" dirty="0" smtClean="0">
                <a:solidFill>
                  <a:srgbClr val="0076C6"/>
                </a:solidFill>
                <a:latin typeface="Segoe UI Light"/>
                <a:ea typeface="Segoe UI" pitchFamily="34" charset="0"/>
                <a:cs typeface="Segoe UI" pitchFamily="34" charset="0"/>
              </a:rPr>
              <a:t> Data Platform (HDP)</a:t>
            </a:r>
            <a:endParaRPr lang="en-US" sz="3137" kern="0" dirty="0">
              <a:gradFill>
                <a:gsLst>
                  <a:gs pos="85841">
                    <a:srgbClr val="505050"/>
                  </a:gs>
                  <a:gs pos="67257">
                    <a:srgbClr val="505050"/>
                  </a:gs>
                </a:gsLst>
                <a:lin ang="5400000" scaled="0"/>
              </a:gradFill>
              <a:latin typeface="Segoe UI Light"/>
              <a:ea typeface="Segoe UI" pitchFamily="34" charset="0"/>
              <a:cs typeface="Segoe UI" pitchFamily="34" charset="0"/>
            </a:endParaRPr>
          </a:p>
        </p:txBody>
      </p:sp>
      <p:sp>
        <p:nvSpPr>
          <p:cNvPr id="30" name="Title 11"/>
          <p:cNvSpPr txBox="1">
            <a:spLocks/>
          </p:cNvSpPr>
          <p:nvPr/>
        </p:nvSpPr>
        <p:spPr>
          <a:xfrm>
            <a:off x="303004" y="939751"/>
            <a:ext cx="10505441" cy="6242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r>
              <a:rPr sz="3200" dirty="0" smtClean="0">
                <a:solidFill>
                  <a:srgbClr val="0076C6"/>
                </a:solidFill>
              </a:rPr>
              <a:t>Where Big Data Meets the Cloud</a:t>
            </a:r>
            <a:endParaRPr sz="3200" dirty="0">
              <a:solidFill>
                <a:srgbClr val="0076C6"/>
              </a:solidFill>
            </a:endParaRPr>
          </a:p>
        </p:txBody>
      </p:sp>
      <p:sp>
        <p:nvSpPr>
          <p:cNvPr id="13" name="Title 2"/>
          <p:cNvSpPr txBox="1">
            <a:spLocks/>
          </p:cNvSpPr>
          <p:nvPr/>
        </p:nvSpPr>
        <p:spPr>
          <a:xfrm>
            <a:off x="245879" y="246738"/>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94" b="1" spc="-100" dirty="0">
                <a:solidFill>
                  <a:schemeClr val="bg2">
                    <a:lumMod val="25000"/>
                  </a:schemeClr>
                </a:solidFill>
                <a:latin typeface="+mn-lt"/>
              </a:rPr>
              <a:t>Windows Azure </a:t>
            </a:r>
            <a:r>
              <a:rPr lang="en-US" sz="5294" b="1" spc="-100" dirty="0" smtClean="0">
                <a:solidFill>
                  <a:schemeClr val="bg2">
                    <a:lumMod val="25000"/>
                  </a:schemeClr>
                </a:solidFill>
                <a:latin typeface="+mn-lt"/>
              </a:rPr>
              <a:t>HDInsight</a:t>
            </a:r>
            <a:endParaRPr lang="en-US" sz="5294" b="1" spc="-100" dirty="0">
              <a:solidFill>
                <a:schemeClr val="bg2">
                  <a:lumMod val="25000"/>
                </a:schemeClr>
              </a:solidFill>
              <a:latin typeface="+mn-lt"/>
            </a:endParaRPr>
          </a:p>
        </p:txBody>
      </p:sp>
      <p:sp>
        <p:nvSpPr>
          <p:cNvPr id="11" name="Freeform 17"/>
          <p:cNvSpPr>
            <a:spLocks noChangeAspect="1" noEditPoints="1"/>
          </p:cNvSpPr>
          <p:nvPr/>
        </p:nvSpPr>
        <p:spPr bwMode="auto">
          <a:xfrm>
            <a:off x="559179" y="1929096"/>
            <a:ext cx="3789072" cy="557696"/>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rgbClr val="00BCF2"/>
          </a:solidFill>
          <a:ln>
            <a:noFill/>
          </a:ln>
          <a:extLst/>
        </p:spPr>
        <p:txBody>
          <a:bodyPr vert="horz" wrap="square" lIns="89642" tIns="44821" rIns="89642" bIns="44821" numCol="1" anchor="t" anchorCtr="0" compatLnSpc="1">
            <a:prstTxWarp prst="textNoShape">
              <a:avLst/>
            </a:prstTxWarp>
          </a:bodyPr>
          <a:lstStyle/>
          <a:p>
            <a:endParaRPr lang="en-US" sz="1765" kern="0">
              <a:solidFill>
                <a:srgbClr val="505050"/>
              </a:solidFill>
            </a:endParaRPr>
          </a:p>
        </p:txBody>
      </p:sp>
      <p:pic>
        <p:nvPicPr>
          <p:cNvPr id="8" name="Picture 7" descr="FuckingElephant.png"/>
          <p:cNvPicPr>
            <a:picLocks noChangeAspect="1"/>
          </p:cNvPicPr>
          <p:nvPr/>
        </p:nvPicPr>
        <p:blipFill>
          <a:blip r:embed="rId3" cstate="print"/>
          <a:stretch>
            <a:fillRect/>
          </a:stretch>
        </p:blipFill>
        <p:spPr>
          <a:xfrm>
            <a:off x="1274791" y="4016787"/>
            <a:ext cx="2568340" cy="1953673"/>
          </a:xfrm>
          <a:prstGeom prst="rect">
            <a:avLst/>
          </a:prstGeom>
        </p:spPr>
      </p:pic>
      <p:sp>
        <p:nvSpPr>
          <p:cNvPr id="9" name="Rectangle 8"/>
          <p:cNvSpPr/>
          <p:nvPr/>
        </p:nvSpPr>
        <p:spPr bwMode="auto">
          <a:xfrm>
            <a:off x="3402119" y="5721477"/>
            <a:ext cx="8310315" cy="622014"/>
          </a:xfrm>
          <a:prstGeom prst="rect">
            <a:avLst/>
          </a:prstGeom>
          <a:noFill/>
          <a:ln w="10795" cap="flat" cmpd="sng" algn="ctr">
            <a:noFill/>
            <a:prstDash val="solid"/>
            <a:headEnd type="none" w="med" len="med"/>
            <a:tailEnd type="none" w="med" len="med"/>
          </a:ln>
          <a:effectLst/>
        </p:spPr>
        <p:txBody>
          <a:bodyPr vert="horz" wrap="square" lIns="179259" tIns="143407" rIns="358519" bIns="143407" numCol="1" rtlCol="0" anchor="t" anchorCtr="0" compatLnSpc="1">
            <a:prstTxWarp prst="textNoShape">
              <a:avLst/>
            </a:prstTxWarp>
            <a:spAutoFit/>
          </a:bodyPr>
          <a:lstStyle/>
          <a:p>
            <a:pPr defTabSz="1218594" fontAlgn="base">
              <a:lnSpc>
                <a:spcPct val="90000"/>
              </a:lnSpc>
              <a:spcBef>
                <a:spcPts val="1765"/>
              </a:spcBef>
              <a:buSzPct val="75000"/>
              <a:tabLst>
                <a:tab pos="285750" algn="l"/>
              </a:tabLst>
            </a:pPr>
            <a:r>
              <a:rPr lang="en-US" sz="2400" kern="0" dirty="0" smtClean="0">
                <a:solidFill>
                  <a:srgbClr val="0076C6"/>
                </a:solidFill>
                <a:latin typeface="Segoe UI Light"/>
                <a:ea typeface="Segoe UI" pitchFamily="34" charset="0"/>
                <a:cs typeface="Segoe UI" pitchFamily="34" charset="0"/>
              </a:rPr>
              <a:t>Get Started with HDInsight: http://tinyurl.com/hdinsight</a:t>
            </a:r>
          </a:p>
        </p:txBody>
      </p:sp>
    </p:spTree>
    <p:extLst>
      <p:ext uri="{BB962C8B-B14F-4D97-AF65-F5344CB8AC3E}">
        <p14:creationId xmlns:p14="http://schemas.microsoft.com/office/powerpoint/2010/main" val="33654094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anim calcmode="lin" valueType="num">
                                      <p:cBhvr>
                                        <p:cTn id="18" dur="500" fill="hold"/>
                                        <p:tgtEl>
                                          <p:spTgt spid="29"/>
                                        </p:tgtEl>
                                        <p:attrNameLst>
                                          <p:attrName>ppt_x</p:attrName>
                                        </p:attrNameLst>
                                      </p:cBhvr>
                                      <p:tavLst>
                                        <p:tav tm="0">
                                          <p:val>
                                            <p:strVal val="#ppt_x"/>
                                          </p:val>
                                        </p:tav>
                                        <p:tav tm="100000">
                                          <p:val>
                                            <p:strVal val="#ppt_x"/>
                                          </p:val>
                                        </p:tav>
                                      </p:tavLst>
                                    </p:anim>
                                    <p:anim calcmode="lin" valueType="num">
                                      <p:cBhvr>
                                        <p:cTn id="19"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p:bldP spid="11"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9952"/>
            <a:ext cx="10515600" cy="1325563"/>
          </a:xfrm>
        </p:spPr>
        <p:txBody>
          <a:bodyPr/>
          <a:lstStyle/>
          <a:p>
            <a:r>
              <a:rPr lang="en-US" sz="6600" dirty="0">
                <a:gradFill>
                  <a:gsLst>
                    <a:gs pos="2920">
                      <a:schemeClr val="tx2"/>
                    </a:gs>
                    <a:gs pos="39000">
                      <a:schemeClr val="tx2"/>
                    </a:gs>
                  </a:gsLst>
                  <a:lin ang="5400000" scaled="0"/>
                </a:gradFill>
                <a:latin typeface="+mn-lt"/>
                <a:ea typeface="+mn-ea"/>
                <a:cs typeface="+mn-cs"/>
              </a:rPr>
              <a:t>HDFS</a:t>
            </a:r>
          </a:p>
        </p:txBody>
      </p:sp>
      <p:sp>
        <p:nvSpPr>
          <p:cNvPr id="3" name="Text Placeholder 2"/>
          <p:cNvSpPr>
            <a:spLocks noGrp="1"/>
          </p:cNvSpPr>
          <p:nvPr>
            <p:ph type="body" sz="quarter" idx="11"/>
          </p:nvPr>
        </p:nvSpPr>
        <p:spPr/>
        <p:txBody>
          <a:bodyPr>
            <a:normAutofit fontScale="85000" lnSpcReduction="20000"/>
          </a:bodyPr>
          <a:lstStyle/>
          <a:p>
            <a:r>
              <a:rPr lang="en-US" dirty="0" smtClean="0"/>
              <a:t>HDFS is a distributed file system</a:t>
            </a:r>
          </a:p>
          <a:p>
            <a:pPr lvl="1"/>
            <a:r>
              <a:rPr lang="en-US" dirty="0" smtClean="0">
                <a:gradFill>
                  <a:gsLst>
                    <a:gs pos="0">
                      <a:schemeClr val="tx2"/>
                    </a:gs>
                    <a:gs pos="100000">
                      <a:schemeClr val="tx2"/>
                    </a:gs>
                  </a:gsLst>
                  <a:lin ang="5400000" scaled="0"/>
                </a:gradFill>
              </a:rPr>
              <a:t>From a few nodes to thousands of nodes</a:t>
            </a:r>
          </a:p>
          <a:p>
            <a:pPr lvl="1"/>
            <a:r>
              <a:rPr lang="en-US" dirty="0" smtClean="0">
                <a:gradFill>
                  <a:gsLst>
                    <a:gs pos="0">
                      <a:schemeClr val="tx2"/>
                    </a:gs>
                    <a:gs pos="100000">
                      <a:schemeClr val="tx2"/>
                    </a:gs>
                  </a:gsLst>
                  <a:lin ang="5400000" scaled="0"/>
                </a:gradFill>
              </a:rPr>
              <a:t>Files can be spread out over multiple nodes</a:t>
            </a:r>
          </a:p>
          <a:p>
            <a:r>
              <a:rPr lang="en-US" dirty="0" smtClean="0"/>
              <a:t>HDFS stores large amounts of data</a:t>
            </a:r>
          </a:p>
          <a:p>
            <a:pPr lvl="1"/>
            <a:r>
              <a:rPr lang="en-US" dirty="0">
                <a:gradFill>
                  <a:gsLst>
                    <a:gs pos="0">
                      <a:schemeClr val="tx2"/>
                    </a:gs>
                    <a:gs pos="100000">
                      <a:schemeClr val="tx2"/>
                    </a:gs>
                  </a:gsLst>
                  <a:lin ang="5400000" scaled="0"/>
                </a:gradFill>
              </a:rPr>
              <a:t>Very large files are supported including those larger than the capacity of a single node</a:t>
            </a:r>
          </a:p>
          <a:p>
            <a:r>
              <a:rPr lang="en-US" dirty="0" smtClean="0"/>
              <a:t>HDFS stores non-relational files</a:t>
            </a:r>
          </a:p>
          <a:p>
            <a:endParaRPr lang="en-US" dirty="0" smtClean="0"/>
          </a:p>
          <a:p>
            <a:endParaRPr lang="en-US" dirty="0"/>
          </a:p>
        </p:txBody>
      </p:sp>
      <p:pic>
        <p:nvPicPr>
          <p:cNvPr id="116" name="Picture 11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55102" y="410935"/>
            <a:ext cx="2068549" cy="646422"/>
          </a:xfrm>
          <a:prstGeom prst="rect">
            <a:avLst/>
          </a:prstGeom>
        </p:spPr>
      </p:pic>
      <p:grpSp>
        <p:nvGrpSpPr>
          <p:cNvPr id="6" name="Group 5"/>
          <p:cNvGrpSpPr/>
          <p:nvPr/>
        </p:nvGrpSpPr>
        <p:grpSpPr>
          <a:xfrm>
            <a:off x="269240" y="4020774"/>
            <a:ext cx="11303559" cy="2169952"/>
            <a:chOff x="430722" y="4384638"/>
            <a:chExt cx="11530219" cy="2213464"/>
          </a:xfrm>
        </p:grpSpPr>
        <p:sp>
          <p:nvSpPr>
            <p:cNvPr id="5" name="Rectangle 4"/>
            <p:cNvSpPr/>
            <p:nvPr>
              <p:custDataLst>
                <p:tags r:id="rId1"/>
              </p:custDataLst>
            </p:nvPr>
          </p:nvSpPr>
          <p:spPr bwMode="auto">
            <a:xfrm>
              <a:off x="430722" y="4384638"/>
              <a:ext cx="11530219" cy="22134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89642" rIns="89639" bIns="44819" numCol="1" rtlCol="0" anchor="t" anchorCtr="0" compatLnSpc="1">
              <a:prstTxWarp prst="textNoShape">
                <a:avLst/>
              </a:prstTxWarp>
            </a:bodyPr>
            <a:lstStyle/>
            <a:p>
              <a:pPr algn="ctr" fontAlgn="base">
                <a:lnSpc>
                  <a:spcPct val="90000"/>
                </a:lnSpc>
                <a:spcBef>
                  <a:spcPct val="20000"/>
                </a:spcBef>
                <a:spcAft>
                  <a:spcPct val="0"/>
                </a:spcAft>
                <a:buSzPct val="80000"/>
              </a:pPr>
              <a:endParaRPr lang="en-US" sz="1372" b="1" dirty="0">
                <a:ln>
                  <a:solidFill>
                    <a:schemeClr val="bg1">
                      <a:alpha val="0"/>
                    </a:schemeClr>
                  </a:solidFill>
                </a:ln>
                <a:solidFill>
                  <a:srgbClr val="595959"/>
                </a:solidFill>
              </a:endParaRPr>
            </a:p>
          </p:txBody>
        </p:sp>
        <p:grpSp>
          <p:nvGrpSpPr>
            <p:cNvPr id="225" name="Group 224"/>
            <p:cNvGrpSpPr/>
            <p:nvPr/>
          </p:nvGrpSpPr>
          <p:grpSpPr>
            <a:xfrm>
              <a:off x="3645874" y="4536119"/>
              <a:ext cx="5099914" cy="1910503"/>
              <a:chOff x="2891046" y="4687598"/>
              <a:chExt cx="5099914" cy="1910503"/>
            </a:xfrm>
          </p:grpSpPr>
          <p:grpSp>
            <p:nvGrpSpPr>
              <p:cNvPr id="44" name="Group 43"/>
              <p:cNvGrpSpPr/>
              <p:nvPr/>
            </p:nvGrpSpPr>
            <p:grpSpPr>
              <a:xfrm>
                <a:off x="2891046" y="4925412"/>
                <a:ext cx="1108811" cy="1452144"/>
                <a:chOff x="1789900" y="2805422"/>
                <a:chExt cx="1292057" cy="1882691"/>
              </a:xfrm>
            </p:grpSpPr>
            <p:sp>
              <p:nvSpPr>
                <p:cNvPr id="45" name="TextBox 44"/>
                <p:cNvSpPr txBox="1"/>
                <p:nvPr/>
              </p:nvSpPr>
              <p:spPr>
                <a:xfrm>
                  <a:off x="2010919" y="4432734"/>
                  <a:ext cx="850018" cy="255379"/>
                </a:xfrm>
                <a:prstGeom prst="rect">
                  <a:avLst/>
                </a:prstGeom>
                <a:noFill/>
              </p:spPr>
              <p:txBody>
                <a:bodyPr wrap="square" lIns="0" tIns="0" rIns="0" bIns="0" rtlCol="0">
                  <a:spAutoFit/>
                </a:bodyPr>
                <a:lstStyle/>
                <a:p>
                  <a:pPr algn="ctr">
                    <a:lnSpc>
                      <a:spcPct val="80000"/>
                    </a:lnSpc>
                    <a:spcBef>
                      <a:spcPct val="20000"/>
                    </a:spcBef>
                    <a:buSzPct val="80000"/>
                  </a:pPr>
                  <a:r>
                    <a:rPr lang="en-US" sz="1568" dirty="0">
                      <a:gradFill>
                        <a:gsLst>
                          <a:gs pos="0">
                            <a:schemeClr val="tx1">
                              <a:lumMod val="95000"/>
                              <a:lumOff val="5000"/>
                            </a:schemeClr>
                          </a:gs>
                          <a:gs pos="100000">
                            <a:schemeClr val="tx1">
                              <a:lumMod val="95000"/>
                              <a:lumOff val="5000"/>
                            </a:schemeClr>
                          </a:gs>
                        </a:gsLst>
                        <a:lin ang="5400000" scaled="0"/>
                      </a:gradFill>
                    </a:rPr>
                    <a:t>Files</a:t>
                  </a:r>
                </a:p>
              </p:txBody>
            </p:sp>
            <p:grpSp>
              <p:nvGrpSpPr>
                <p:cNvPr id="46" name="Group 45"/>
                <p:cNvGrpSpPr/>
                <p:nvPr/>
              </p:nvGrpSpPr>
              <p:grpSpPr>
                <a:xfrm>
                  <a:off x="1789900" y="2805422"/>
                  <a:ext cx="1292057" cy="1532342"/>
                  <a:chOff x="8791575" y="-838200"/>
                  <a:chExt cx="973138" cy="1154113"/>
                </a:xfrm>
              </p:grpSpPr>
              <p:sp>
                <p:nvSpPr>
                  <p:cNvPr id="47"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194923"/>
                    <a:endParaRPr lang="en-US" sz="1568">
                      <a:solidFill>
                        <a:schemeClr val="bg1">
                          <a:alpha val="99000"/>
                        </a:schemeClr>
                      </a:solidFill>
                      <a:latin typeface="+mj-lt"/>
                      <a:ea typeface="Segoe UI" pitchFamily="34" charset="0"/>
                      <a:cs typeface="Segoe UI" pitchFamily="34" charset="0"/>
                    </a:endParaRPr>
                  </a:p>
                </p:txBody>
              </p:sp>
              <p:sp>
                <p:nvSpPr>
                  <p:cNvPr id="48"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p>
                </p:txBody>
              </p:sp>
            </p:grpSp>
          </p:grpSp>
          <p:grpSp>
            <p:nvGrpSpPr>
              <p:cNvPr id="81" name="Group 80"/>
              <p:cNvGrpSpPr/>
              <p:nvPr/>
            </p:nvGrpSpPr>
            <p:grpSpPr>
              <a:xfrm>
                <a:off x="6182136" y="4687598"/>
                <a:ext cx="1808824" cy="1910503"/>
                <a:chOff x="6182136" y="4624816"/>
                <a:chExt cx="1808824" cy="1910503"/>
              </a:xfrm>
            </p:grpSpPr>
            <p:grpSp>
              <p:nvGrpSpPr>
                <p:cNvPr id="7" name="Group 6"/>
                <p:cNvGrpSpPr/>
                <p:nvPr/>
              </p:nvGrpSpPr>
              <p:grpSpPr>
                <a:xfrm>
                  <a:off x="6182138" y="5639822"/>
                  <a:ext cx="802243" cy="895497"/>
                  <a:chOff x="6116086" y="4114800"/>
                  <a:chExt cx="1481739" cy="1840240"/>
                </a:xfrm>
              </p:grpSpPr>
              <p:grpSp>
                <p:nvGrpSpPr>
                  <p:cNvPr id="8" name="Group 7"/>
                  <p:cNvGrpSpPr/>
                  <p:nvPr/>
                </p:nvGrpSpPr>
                <p:grpSpPr>
                  <a:xfrm>
                    <a:off x="6116086" y="4114800"/>
                    <a:ext cx="1481739" cy="1840240"/>
                    <a:chOff x="6116086" y="4114800"/>
                    <a:chExt cx="1481739" cy="1840240"/>
                  </a:xfrm>
                </p:grpSpPr>
                <p:sp>
                  <p:nvSpPr>
                    <p:cNvPr id="15" name="TextBox 14"/>
                    <p:cNvSpPr txBox="1"/>
                    <p:nvPr/>
                  </p:nvSpPr>
                  <p:spPr>
                    <a:xfrm>
                      <a:off x="6324008" y="5550254"/>
                      <a:ext cx="1173797" cy="404786"/>
                    </a:xfrm>
                    <a:prstGeom prst="rect">
                      <a:avLst/>
                    </a:prstGeom>
                    <a:noFill/>
                  </p:spPr>
                  <p:txBody>
                    <a:bodyPr wrap="square" lIns="0" tIns="0" rIns="0" bIns="0" rtlCol="0">
                      <a:spAutoFit/>
                    </a:bodyPr>
                    <a:lstStyle/>
                    <a:p>
                      <a:pPr algn="ctr">
                        <a:lnSpc>
                          <a:spcPct val="80000"/>
                        </a:lnSpc>
                        <a:spcBef>
                          <a:spcPct val="20000"/>
                        </a:spcBef>
                        <a:buSzPct val="80000"/>
                      </a:pPr>
                      <a:r>
                        <a:rPr lang="en-US" sz="1568" dirty="0">
                          <a:gradFill>
                            <a:gsLst>
                              <a:gs pos="0">
                                <a:schemeClr val="tx1">
                                  <a:lumMod val="95000"/>
                                  <a:lumOff val="5000"/>
                                </a:schemeClr>
                              </a:gs>
                              <a:gs pos="100000">
                                <a:schemeClr val="tx1">
                                  <a:lumMod val="95000"/>
                                  <a:lumOff val="5000"/>
                                </a:schemeClr>
                              </a:gs>
                            </a:gsLst>
                            <a:lin ang="5400000" scaled="0"/>
                          </a:gradFill>
                        </a:rPr>
                        <a:t>Server</a:t>
                      </a:r>
                    </a:p>
                  </p:txBody>
                </p:sp>
                <p:sp>
                  <p:nvSpPr>
                    <p:cNvPr id="16" name="Round Same Side Corner Rectangle 15"/>
                    <p:cNvSpPr/>
                    <p:nvPr/>
                  </p:nvSpPr>
                  <p:spPr bwMode="auto">
                    <a:xfrm rot="5400000">
                      <a:off x="6223987" y="4114801"/>
                      <a:ext cx="1373839"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17" name="Round Same Side Corner Rectangle 16"/>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18" name="Round Same Side Corner Rectangle 17"/>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grpSp>
              <p:sp>
                <p:nvSpPr>
                  <p:cNvPr id="9"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10"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11"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12"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13"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14"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grpSp>
            <p:grpSp>
              <p:nvGrpSpPr>
                <p:cNvPr id="19" name="Group 18"/>
                <p:cNvGrpSpPr/>
                <p:nvPr/>
              </p:nvGrpSpPr>
              <p:grpSpPr>
                <a:xfrm>
                  <a:off x="7188717" y="4624816"/>
                  <a:ext cx="802243" cy="895497"/>
                  <a:chOff x="7975231" y="2028969"/>
                  <a:chExt cx="1481739" cy="1840240"/>
                </a:xfrm>
              </p:grpSpPr>
              <p:grpSp>
                <p:nvGrpSpPr>
                  <p:cNvPr id="20" name="Group 19"/>
                  <p:cNvGrpSpPr/>
                  <p:nvPr/>
                </p:nvGrpSpPr>
                <p:grpSpPr>
                  <a:xfrm>
                    <a:off x="7975231" y="2028969"/>
                    <a:ext cx="1481739" cy="1840240"/>
                    <a:chOff x="7975231" y="2028969"/>
                    <a:chExt cx="1481739" cy="1840240"/>
                  </a:xfrm>
                </p:grpSpPr>
                <p:sp>
                  <p:nvSpPr>
                    <p:cNvPr id="27" name="TextBox 26"/>
                    <p:cNvSpPr txBox="1"/>
                    <p:nvPr/>
                  </p:nvSpPr>
                  <p:spPr>
                    <a:xfrm>
                      <a:off x="8209665" y="3464423"/>
                      <a:ext cx="1120775" cy="404786"/>
                    </a:xfrm>
                    <a:prstGeom prst="rect">
                      <a:avLst/>
                    </a:prstGeom>
                    <a:noFill/>
                  </p:spPr>
                  <p:txBody>
                    <a:bodyPr wrap="square" lIns="0" tIns="0" rIns="0" bIns="0" rtlCol="0">
                      <a:spAutoFit/>
                    </a:bodyPr>
                    <a:lstStyle/>
                    <a:p>
                      <a:pPr algn="ctr">
                        <a:lnSpc>
                          <a:spcPct val="80000"/>
                        </a:lnSpc>
                        <a:spcBef>
                          <a:spcPct val="20000"/>
                        </a:spcBef>
                        <a:buSzPct val="80000"/>
                      </a:pPr>
                      <a:r>
                        <a:rPr lang="en-US" sz="1568" dirty="0">
                          <a:gradFill>
                            <a:gsLst>
                              <a:gs pos="0">
                                <a:schemeClr val="tx1">
                                  <a:lumMod val="95000"/>
                                  <a:lumOff val="5000"/>
                                </a:schemeClr>
                              </a:gs>
                              <a:gs pos="100000">
                                <a:schemeClr val="tx1">
                                  <a:lumMod val="95000"/>
                                  <a:lumOff val="5000"/>
                                </a:schemeClr>
                              </a:gs>
                            </a:gsLst>
                            <a:lin ang="5400000" scaled="0"/>
                          </a:gradFill>
                        </a:rPr>
                        <a:t>Server</a:t>
                      </a:r>
                    </a:p>
                  </p:txBody>
                </p:sp>
                <p:sp>
                  <p:nvSpPr>
                    <p:cNvPr id="28" name="Round Same Side Corner Rectangle 27"/>
                    <p:cNvSpPr/>
                    <p:nvPr/>
                  </p:nvSpPr>
                  <p:spPr bwMode="auto">
                    <a:xfrm rot="5400000">
                      <a:off x="8083132" y="2028970"/>
                      <a:ext cx="1373839"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29" name="Round Same Side Corner Rectangle 28"/>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30" name="Round Same Side Corner Rectangle 29"/>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grpSp>
              <p:sp>
                <p:nvSpPr>
                  <p:cNvPr id="21"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22"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23"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24"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25"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26"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grpSp>
            <p:grpSp>
              <p:nvGrpSpPr>
                <p:cNvPr id="31" name="Group 30"/>
                <p:cNvGrpSpPr/>
                <p:nvPr/>
              </p:nvGrpSpPr>
              <p:grpSpPr>
                <a:xfrm>
                  <a:off x="6182136" y="4624816"/>
                  <a:ext cx="802241" cy="895497"/>
                  <a:chOff x="6116086" y="2028969"/>
                  <a:chExt cx="1481736" cy="1840240"/>
                </a:xfrm>
              </p:grpSpPr>
              <p:sp>
                <p:nvSpPr>
                  <p:cNvPr id="32" name="TextBox 31"/>
                  <p:cNvSpPr txBox="1"/>
                  <p:nvPr/>
                </p:nvSpPr>
                <p:spPr>
                  <a:xfrm>
                    <a:off x="6324006" y="3464423"/>
                    <a:ext cx="1173795" cy="404786"/>
                  </a:xfrm>
                  <a:prstGeom prst="rect">
                    <a:avLst/>
                  </a:prstGeom>
                  <a:noFill/>
                </p:spPr>
                <p:txBody>
                  <a:bodyPr wrap="square" lIns="0" tIns="0" rIns="0" bIns="0" rtlCol="0">
                    <a:spAutoFit/>
                  </a:bodyPr>
                  <a:lstStyle/>
                  <a:p>
                    <a:pPr algn="ctr">
                      <a:lnSpc>
                        <a:spcPct val="80000"/>
                      </a:lnSpc>
                      <a:spcBef>
                        <a:spcPct val="20000"/>
                      </a:spcBef>
                      <a:buSzPct val="80000"/>
                    </a:pPr>
                    <a:r>
                      <a:rPr lang="en-US" sz="1568" dirty="0">
                        <a:gradFill>
                          <a:gsLst>
                            <a:gs pos="0">
                              <a:schemeClr val="tx1">
                                <a:lumMod val="95000"/>
                                <a:lumOff val="5000"/>
                              </a:schemeClr>
                            </a:gs>
                            <a:gs pos="100000">
                              <a:schemeClr val="tx1">
                                <a:lumMod val="95000"/>
                                <a:lumOff val="5000"/>
                              </a:schemeClr>
                            </a:gs>
                          </a:gsLst>
                          <a:lin ang="5400000" scaled="0"/>
                        </a:gradFill>
                      </a:rPr>
                      <a:t>Server</a:t>
                    </a:r>
                  </a:p>
                </p:txBody>
              </p:sp>
              <p:grpSp>
                <p:nvGrpSpPr>
                  <p:cNvPr id="33" name="Group 32"/>
                  <p:cNvGrpSpPr/>
                  <p:nvPr/>
                </p:nvGrpSpPr>
                <p:grpSpPr>
                  <a:xfrm>
                    <a:off x="6116086" y="2028969"/>
                    <a:ext cx="1481736" cy="1373838"/>
                    <a:chOff x="6116086" y="2028969"/>
                    <a:chExt cx="1481736" cy="1373838"/>
                  </a:xfrm>
                </p:grpSpPr>
                <p:sp>
                  <p:nvSpPr>
                    <p:cNvPr id="40" name="Round Same Side Corner Rectangle 39"/>
                    <p:cNvSpPr/>
                    <p:nvPr/>
                  </p:nvSpPr>
                  <p:spPr bwMode="auto">
                    <a:xfrm rot="5400000">
                      <a:off x="6223985"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41" name="Round Same Side Corner Rectangle 40"/>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42" name="Round Same Side Corner Rectangle 41"/>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grpSp>
              <p:sp>
                <p:nvSpPr>
                  <p:cNvPr id="34"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35"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36"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37"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38"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39"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grpSp>
            <p:sp>
              <p:nvSpPr>
                <p:cNvPr id="49" name="Freeform 27"/>
                <p:cNvSpPr>
                  <a:spLocks noEditPoints="1"/>
                </p:cNvSpPr>
                <p:nvPr/>
              </p:nvSpPr>
              <p:spPr bwMode="auto">
                <a:xfrm>
                  <a:off x="6540351" y="466877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50" name="Freeform 27"/>
                <p:cNvSpPr>
                  <a:spLocks noEditPoints="1"/>
                </p:cNvSpPr>
                <p:nvPr/>
              </p:nvSpPr>
              <p:spPr bwMode="auto">
                <a:xfrm>
                  <a:off x="6740252" y="487619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51" name="Freeform 27"/>
                <p:cNvSpPr>
                  <a:spLocks noEditPoints="1"/>
                </p:cNvSpPr>
                <p:nvPr/>
              </p:nvSpPr>
              <p:spPr bwMode="auto">
                <a:xfrm>
                  <a:off x="7546930" y="466877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52" name="Freeform 27"/>
                <p:cNvSpPr>
                  <a:spLocks noEditPoints="1"/>
                </p:cNvSpPr>
                <p:nvPr/>
              </p:nvSpPr>
              <p:spPr bwMode="auto">
                <a:xfrm>
                  <a:off x="7746830" y="466877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53" name="Freeform 27"/>
                <p:cNvSpPr>
                  <a:spLocks noEditPoints="1"/>
                </p:cNvSpPr>
                <p:nvPr/>
              </p:nvSpPr>
              <p:spPr bwMode="auto">
                <a:xfrm>
                  <a:off x="7746830" y="487619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54" name="Freeform 27"/>
                <p:cNvSpPr>
                  <a:spLocks noEditPoints="1"/>
                </p:cNvSpPr>
                <p:nvPr/>
              </p:nvSpPr>
              <p:spPr bwMode="auto">
                <a:xfrm>
                  <a:off x="6540351" y="568378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55" name="Freeform 27"/>
                <p:cNvSpPr>
                  <a:spLocks noEditPoints="1"/>
                </p:cNvSpPr>
                <p:nvPr/>
              </p:nvSpPr>
              <p:spPr bwMode="auto">
                <a:xfrm>
                  <a:off x="6740252" y="589120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grpSp>
              <p:nvGrpSpPr>
                <p:cNvPr id="56" name="Group 55"/>
                <p:cNvGrpSpPr/>
                <p:nvPr/>
              </p:nvGrpSpPr>
              <p:grpSpPr>
                <a:xfrm>
                  <a:off x="7188717" y="5639822"/>
                  <a:ext cx="802243" cy="895497"/>
                  <a:chOff x="7975231" y="4114800"/>
                  <a:chExt cx="1481739" cy="1840240"/>
                </a:xfrm>
              </p:grpSpPr>
              <p:sp>
                <p:nvSpPr>
                  <p:cNvPr id="57" name="TextBox 56"/>
                  <p:cNvSpPr txBox="1"/>
                  <p:nvPr/>
                </p:nvSpPr>
                <p:spPr>
                  <a:xfrm>
                    <a:off x="8196793" y="5550254"/>
                    <a:ext cx="1146518" cy="404786"/>
                  </a:xfrm>
                  <a:prstGeom prst="rect">
                    <a:avLst/>
                  </a:prstGeom>
                  <a:noFill/>
                </p:spPr>
                <p:txBody>
                  <a:bodyPr wrap="square" lIns="0" tIns="0" rIns="0" bIns="0" rtlCol="0">
                    <a:spAutoFit/>
                  </a:bodyPr>
                  <a:lstStyle/>
                  <a:p>
                    <a:pPr algn="ctr">
                      <a:lnSpc>
                        <a:spcPct val="80000"/>
                      </a:lnSpc>
                      <a:spcBef>
                        <a:spcPct val="20000"/>
                      </a:spcBef>
                      <a:buSzPct val="80000"/>
                    </a:pPr>
                    <a:r>
                      <a:rPr lang="en-US" sz="1568" dirty="0">
                        <a:gradFill>
                          <a:gsLst>
                            <a:gs pos="0">
                              <a:schemeClr val="tx1">
                                <a:lumMod val="95000"/>
                                <a:lumOff val="5000"/>
                              </a:schemeClr>
                            </a:gs>
                            <a:gs pos="100000">
                              <a:schemeClr val="tx1">
                                <a:lumMod val="95000"/>
                                <a:lumOff val="5000"/>
                              </a:schemeClr>
                            </a:gs>
                          </a:gsLst>
                          <a:lin ang="5400000" scaled="0"/>
                        </a:gradFill>
                      </a:rPr>
                      <a:t>Server</a:t>
                    </a:r>
                  </a:p>
                </p:txBody>
              </p:sp>
              <p:sp>
                <p:nvSpPr>
                  <p:cNvPr id="58" name="Round Same Side Corner Rectangle 57"/>
                  <p:cNvSpPr/>
                  <p:nvPr/>
                </p:nvSpPr>
                <p:spPr bwMode="auto">
                  <a:xfrm rot="5400000">
                    <a:off x="8083132" y="4114801"/>
                    <a:ext cx="1373839"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59" name="Round Same Side Corner Rectangle 58"/>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60" name="Round Same Side Corner Rectangle 59"/>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grpSp>
            <p:sp>
              <p:nvSpPr>
                <p:cNvPr id="61" name="Freeform 27"/>
                <p:cNvSpPr>
                  <a:spLocks noEditPoints="1"/>
                </p:cNvSpPr>
                <p:nvPr/>
              </p:nvSpPr>
              <p:spPr bwMode="auto">
                <a:xfrm>
                  <a:off x="7347029" y="568378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62" name="Freeform 27"/>
                <p:cNvSpPr>
                  <a:spLocks noEditPoints="1"/>
                </p:cNvSpPr>
                <p:nvPr/>
              </p:nvSpPr>
              <p:spPr bwMode="auto">
                <a:xfrm>
                  <a:off x="7347029" y="589120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63" name="Freeform 27"/>
                <p:cNvSpPr>
                  <a:spLocks noEditPoints="1"/>
                </p:cNvSpPr>
                <p:nvPr/>
              </p:nvSpPr>
              <p:spPr bwMode="auto">
                <a:xfrm>
                  <a:off x="7546930" y="589120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64" name="Freeform 27"/>
                <p:cNvSpPr>
                  <a:spLocks noEditPoints="1"/>
                </p:cNvSpPr>
                <p:nvPr/>
              </p:nvSpPr>
              <p:spPr bwMode="auto">
                <a:xfrm>
                  <a:off x="7347029" y="6098622"/>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65" name="Freeform 27"/>
                <p:cNvSpPr>
                  <a:spLocks noEditPoints="1"/>
                </p:cNvSpPr>
                <p:nvPr/>
              </p:nvSpPr>
              <p:spPr bwMode="auto">
                <a:xfrm>
                  <a:off x="7546930" y="6098622"/>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66" name="Freeform 27"/>
                <p:cNvSpPr>
                  <a:spLocks noEditPoints="1"/>
                </p:cNvSpPr>
                <p:nvPr/>
              </p:nvSpPr>
              <p:spPr bwMode="auto">
                <a:xfrm>
                  <a:off x="7746830" y="6098622"/>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568"/>
                </a:p>
              </p:txBody>
            </p:sp>
          </p:grpSp>
          <p:sp>
            <p:nvSpPr>
              <p:cNvPr id="224" name="Right Arrow 223"/>
              <p:cNvSpPr/>
              <p:nvPr/>
            </p:nvSpPr>
            <p:spPr bwMode="auto">
              <a:xfrm>
                <a:off x="4127419" y="5396804"/>
                <a:ext cx="1929981" cy="509361"/>
              </a:xfrm>
              <a:prstGeom prst="rightArrow">
                <a:avLst>
                  <a:gd name="adj1" fmla="val 59973"/>
                  <a:gd name="adj2" fmla="val 6496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38038248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75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75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75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750"/>
                                        <p:tgtEl>
                                          <p:spTgt spid="3">
                                            <p:txEl>
                                              <p:pRg st="5" end="5"/>
                                            </p:txEl>
                                          </p:spTgt>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133" y="-69380"/>
            <a:ext cx="10515600" cy="1325563"/>
          </a:xfrm>
        </p:spPr>
        <p:txBody>
          <a:bodyPr/>
          <a:lstStyle/>
          <a:p>
            <a:r>
              <a:rPr lang="en-US" sz="6600" dirty="0">
                <a:gradFill>
                  <a:gsLst>
                    <a:gs pos="2920">
                      <a:schemeClr val="tx2"/>
                    </a:gs>
                    <a:gs pos="39000">
                      <a:schemeClr val="tx2"/>
                    </a:gs>
                  </a:gsLst>
                  <a:lin ang="5400000" scaled="0"/>
                </a:gradFill>
                <a:latin typeface="+mn-lt"/>
                <a:ea typeface="+mn-ea"/>
                <a:cs typeface="+mn-cs"/>
              </a:rPr>
              <a:t>MapReduce</a:t>
            </a:r>
          </a:p>
        </p:txBody>
      </p:sp>
      <p:sp>
        <p:nvSpPr>
          <p:cNvPr id="70" name="Text Placeholder 2"/>
          <p:cNvSpPr>
            <a:spLocks noGrp="1"/>
          </p:cNvSpPr>
          <p:nvPr>
            <p:ph type="body" sz="quarter" idx="11"/>
          </p:nvPr>
        </p:nvSpPr>
        <p:spPr/>
        <p:txBody>
          <a:bodyPr>
            <a:normAutofit fontScale="85000" lnSpcReduction="20000"/>
          </a:bodyPr>
          <a:lstStyle/>
          <a:p>
            <a:r>
              <a:rPr lang="en-US" sz="3137" dirty="0"/>
              <a:t>Takes processing to where data is</a:t>
            </a:r>
          </a:p>
          <a:p>
            <a:pPr lvl="1"/>
            <a:r>
              <a:rPr lang="en-US" sz="1568" dirty="0">
                <a:gradFill>
                  <a:gsLst>
                    <a:gs pos="2920">
                      <a:schemeClr val="tx2"/>
                    </a:gs>
                    <a:gs pos="39000">
                      <a:schemeClr val="tx2"/>
                    </a:gs>
                  </a:gsLst>
                  <a:lin ang="5400000" scaled="0"/>
                </a:gradFill>
              </a:rPr>
              <a:t>Distributed processing: instead of serializing processing through one pipe, distributes computing locally where data is</a:t>
            </a:r>
          </a:p>
          <a:p>
            <a:pPr lvl="1"/>
            <a:r>
              <a:rPr lang="en-US" sz="1568" dirty="0">
                <a:gradFill>
                  <a:gsLst>
                    <a:gs pos="2920">
                      <a:schemeClr val="tx2"/>
                    </a:gs>
                    <a:gs pos="39000">
                      <a:schemeClr val="tx2"/>
                    </a:gs>
                  </a:gsLst>
                  <a:lin ang="5400000" scaled="0"/>
                </a:gradFill>
              </a:rPr>
              <a:t>Brings back only the resultant data</a:t>
            </a:r>
          </a:p>
          <a:p>
            <a:pPr lvl="1"/>
            <a:r>
              <a:rPr lang="en-US" sz="1568" dirty="0">
                <a:gradFill>
                  <a:gsLst>
                    <a:gs pos="2920">
                      <a:schemeClr val="tx2"/>
                    </a:gs>
                    <a:gs pos="39000">
                      <a:schemeClr val="tx2"/>
                    </a:gs>
                  </a:gsLst>
                  <a:lin ang="5400000" scaled="0"/>
                </a:gradFill>
              </a:rPr>
              <a:t>Scales linearly as you add nodes</a:t>
            </a:r>
          </a:p>
          <a:p>
            <a:r>
              <a:rPr lang="en-US" sz="3137" dirty="0"/>
              <a:t>Three-step execution </a:t>
            </a:r>
          </a:p>
          <a:p>
            <a:pPr lvl="1"/>
            <a:r>
              <a:rPr lang="en-US" sz="1568" dirty="0">
                <a:gradFill>
                  <a:gsLst>
                    <a:gs pos="2920">
                      <a:schemeClr val="tx2"/>
                    </a:gs>
                    <a:gs pos="39000">
                      <a:schemeClr val="tx2"/>
                    </a:gs>
                  </a:gsLst>
                  <a:lin ang="5400000" scaled="0"/>
                </a:gradFill>
              </a:rPr>
              <a:t>Map: Developer writes map functions to the data</a:t>
            </a:r>
          </a:p>
          <a:p>
            <a:pPr lvl="1"/>
            <a:r>
              <a:rPr lang="en-US" sz="1568" dirty="0">
                <a:gradFill>
                  <a:gsLst>
                    <a:gs pos="2920">
                      <a:schemeClr val="tx2"/>
                    </a:gs>
                    <a:gs pos="39000">
                      <a:schemeClr val="tx2"/>
                    </a:gs>
                  </a:gsLst>
                  <a:lin ang="5400000" scaled="0"/>
                </a:gradFill>
              </a:rPr>
              <a:t>Shuffle / Distributes: Framework automatically shuffles for you (networking, synchronization, recovery, scheduling)</a:t>
            </a:r>
          </a:p>
          <a:p>
            <a:pPr lvl="1"/>
            <a:r>
              <a:rPr lang="en-US" sz="1568" dirty="0">
                <a:gradFill>
                  <a:gsLst>
                    <a:gs pos="2920">
                      <a:schemeClr val="tx2"/>
                    </a:gs>
                    <a:gs pos="39000">
                      <a:schemeClr val="tx2"/>
                    </a:gs>
                  </a:gsLst>
                  <a:lin ang="5400000" scaled="0"/>
                </a:gradFill>
              </a:rPr>
              <a:t>Reduce: Developer writes reduce functions to bring resultant data back</a:t>
            </a:r>
          </a:p>
        </p:txBody>
      </p:sp>
      <p:grpSp>
        <p:nvGrpSpPr>
          <p:cNvPr id="4" name="Group 3"/>
          <p:cNvGrpSpPr/>
          <p:nvPr/>
        </p:nvGrpSpPr>
        <p:grpSpPr>
          <a:xfrm>
            <a:off x="422256" y="4048618"/>
            <a:ext cx="11303559" cy="2606578"/>
            <a:chOff x="430722" y="4129304"/>
            <a:chExt cx="11530219" cy="2658845"/>
          </a:xfrm>
        </p:grpSpPr>
        <p:sp>
          <p:nvSpPr>
            <p:cNvPr id="151" name="Rectangle 150"/>
            <p:cNvSpPr/>
            <p:nvPr>
              <p:custDataLst>
                <p:tags r:id="rId1"/>
              </p:custDataLst>
            </p:nvPr>
          </p:nvSpPr>
          <p:spPr bwMode="auto">
            <a:xfrm>
              <a:off x="430722" y="4129304"/>
              <a:ext cx="11530219" cy="26588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89642" rIns="89639" bIns="44819" numCol="1" rtlCol="0" anchor="t" anchorCtr="0" compatLnSpc="1">
              <a:prstTxWarp prst="textNoShape">
                <a:avLst/>
              </a:prstTxWarp>
            </a:bodyPr>
            <a:lstStyle/>
            <a:p>
              <a:pPr algn="ctr" fontAlgn="base">
                <a:lnSpc>
                  <a:spcPct val="90000"/>
                </a:lnSpc>
                <a:spcBef>
                  <a:spcPct val="20000"/>
                </a:spcBef>
                <a:spcAft>
                  <a:spcPct val="0"/>
                </a:spcAft>
                <a:buSzPct val="80000"/>
              </a:pPr>
              <a:endParaRPr lang="en-US" sz="1372" b="1" dirty="0">
                <a:ln>
                  <a:solidFill>
                    <a:schemeClr val="bg1">
                      <a:alpha val="0"/>
                    </a:schemeClr>
                  </a:solidFill>
                </a:ln>
                <a:solidFill>
                  <a:srgbClr val="595959"/>
                </a:solidFill>
              </a:endParaRPr>
            </a:p>
          </p:txBody>
        </p:sp>
        <p:grpSp>
          <p:nvGrpSpPr>
            <p:cNvPr id="43" name="Group 42"/>
            <p:cNvGrpSpPr/>
            <p:nvPr/>
          </p:nvGrpSpPr>
          <p:grpSpPr>
            <a:xfrm>
              <a:off x="2545578" y="4243558"/>
              <a:ext cx="7300506" cy="2418742"/>
              <a:chOff x="3250943" y="4243558"/>
              <a:chExt cx="7300506" cy="2418742"/>
            </a:xfrm>
          </p:grpSpPr>
          <p:sp>
            <p:nvSpPr>
              <p:cNvPr id="66" name="Rectangle 65"/>
              <p:cNvSpPr/>
              <p:nvPr>
                <p:custDataLst>
                  <p:tags r:id="rId2"/>
                </p:custDataLst>
              </p:nvPr>
            </p:nvSpPr>
            <p:spPr>
              <a:xfrm>
                <a:off x="6657992" y="4276647"/>
                <a:ext cx="3893457" cy="2376764"/>
              </a:xfrm>
              <a:prstGeom prst="rect">
                <a:avLst/>
              </a:prstGeom>
              <a:solidFill>
                <a:sysClr val="window" lastClr="FFFFFF"/>
              </a:solidFill>
              <a:ln w="9525" cap="flat" cmpd="sng" algn="ctr">
                <a:solidFill>
                  <a:schemeClr val="accent2"/>
                </a:solidFill>
                <a:prstDash val="solid"/>
              </a:ln>
              <a:effectLst/>
            </p:spPr>
            <p:txBody>
              <a:bodyPr wrap="square">
                <a:noAutofit/>
              </a:bodyPr>
              <a:lstStyle/>
              <a:p>
                <a:pPr defTabSz="896386">
                  <a:defRPr/>
                </a:pPr>
                <a:r>
                  <a:rPr lang="en-US" sz="1372" b="1" kern="0" dirty="0">
                    <a:ln>
                      <a:solidFill>
                        <a:schemeClr val="bg1">
                          <a:alpha val="0"/>
                        </a:schemeClr>
                      </a:solidFill>
                    </a:ln>
                    <a:solidFill>
                      <a:srgbClr val="6F6F6F"/>
                    </a:solidFill>
                    <a:latin typeface="Consolas" pitchFamily="49" charset="0"/>
                    <a:cs typeface="Consolas" pitchFamily="49" charset="0"/>
                  </a:rPr>
                  <a:t>// Map Reduce function in JavaScript</a:t>
                </a:r>
              </a:p>
              <a:p>
                <a:pPr defTabSz="896386">
                  <a:spcBef>
                    <a:spcPts val="588"/>
                  </a:spcBef>
                  <a:defRPr/>
                </a:pPr>
                <a:r>
                  <a:rPr lang="en-US" sz="882" kern="0" dirty="0" err="1">
                    <a:ln>
                      <a:solidFill>
                        <a:schemeClr val="bg1">
                          <a:alpha val="0"/>
                        </a:schemeClr>
                      </a:solidFill>
                    </a:ln>
                    <a:solidFill>
                      <a:srgbClr val="6F6F6F"/>
                    </a:solidFill>
                    <a:latin typeface="Consolas" pitchFamily="49" charset="0"/>
                    <a:cs typeface="Consolas" pitchFamily="49" charset="0"/>
                  </a:rPr>
                  <a:t>var</a:t>
                </a:r>
                <a:r>
                  <a:rPr lang="en-US" sz="882" kern="0" dirty="0">
                    <a:ln>
                      <a:solidFill>
                        <a:schemeClr val="bg1">
                          <a:alpha val="0"/>
                        </a:schemeClr>
                      </a:solidFill>
                    </a:ln>
                    <a:solidFill>
                      <a:srgbClr val="6F6F6F"/>
                    </a:solidFill>
                    <a:latin typeface="Consolas" pitchFamily="49" charset="0"/>
                    <a:cs typeface="Consolas" pitchFamily="49" charset="0"/>
                  </a:rPr>
                  <a:t> </a:t>
                </a:r>
                <a:r>
                  <a:rPr lang="en-US" sz="882" b="1" kern="0" dirty="0">
                    <a:ln>
                      <a:solidFill>
                        <a:schemeClr val="bg1">
                          <a:alpha val="0"/>
                        </a:schemeClr>
                      </a:solidFill>
                    </a:ln>
                    <a:solidFill>
                      <a:srgbClr val="6F6F6F"/>
                    </a:solidFill>
                    <a:latin typeface="Consolas" pitchFamily="49" charset="0"/>
                    <a:cs typeface="Consolas" pitchFamily="49" charset="0"/>
                  </a:rPr>
                  <a:t>map</a:t>
                </a:r>
                <a:r>
                  <a:rPr lang="en-US" sz="882" kern="0" dirty="0">
                    <a:ln>
                      <a:solidFill>
                        <a:schemeClr val="bg1">
                          <a:alpha val="0"/>
                        </a:schemeClr>
                      </a:solidFill>
                    </a:ln>
                    <a:solidFill>
                      <a:srgbClr val="6F6F6F"/>
                    </a:solidFill>
                    <a:latin typeface="Consolas" pitchFamily="49" charset="0"/>
                    <a:cs typeface="Consolas" pitchFamily="49" charset="0"/>
                  </a:rPr>
                  <a:t> = function (key, value, context) {</a:t>
                </a:r>
              </a:p>
              <a:p>
                <a:pPr defTabSz="896386">
                  <a:defRPr/>
                </a:pPr>
                <a:r>
                  <a:rPr lang="en-US" sz="882" kern="0" dirty="0" err="1">
                    <a:ln>
                      <a:solidFill>
                        <a:schemeClr val="bg1">
                          <a:alpha val="0"/>
                        </a:schemeClr>
                      </a:solidFill>
                    </a:ln>
                    <a:solidFill>
                      <a:srgbClr val="6F6F6F"/>
                    </a:solidFill>
                    <a:latin typeface="Consolas" pitchFamily="49" charset="0"/>
                    <a:cs typeface="Consolas" pitchFamily="49" charset="0"/>
                  </a:rPr>
                  <a:t>var</a:t>
                </a:r>
                <a:r>
                  <a:rPr lang="en-US" sz="882" kern="0" dirty="0">
                    <a:ln>
                      <a:solidFill>
                        <a:schemeClr val="bg1">
                          <a:alpha val="0"/>
                        </a:schemeClr>
                      </a:solidFill>
                    </a:ln>
                    <a:solidFill>
                      <a:srgbClr val="6F6F6F"/>
                    </a:solidFill>
                    <a:latin typeface="Consolas" pitchFamily="49" charset="0"/>
                    <a:cs typeface="Consolas" pitchFamily="49" charset="0"/>
                  </a:rPr>
                  <a:t> words = </a:t>
                </a:r>
                <a:r>
                  <a:rPr lang="en-US" sz="882" kern="0" dirty="0" err="1">
                    <a:ln>
                      <a:solidFill>
                        <a:schemeClr val="bg1">
                          <a:alpha val="0"/>
                        </a:schemeClr>
                      </a:solidFill>
                    </a:ln>
                    <a:solidFill>
                      <a:srgbClr val="6F6F6F"/>
                    </a:solidFill>
                    <a:latin typeface="Consolas" pitchFamily="49" charset="0"/>
                    <a:cs typeface="Consolas" pitchFamily="49" charset="0"/>
                  </a:rPr>
                  <a:t>value.split</a:t>
                </a:r>
                <a:r>
                  <a:rPr lang="en-US" sz="882" kern="0" dirty="0">
                    <a:ln>
                      <a:solidFill>
                        <a:schemeClr val="bg1">
                          <a:alpha val="0"/>
                        </a:schemeClr>
                      </a:solidFill>
                    </a:ln>
                    <a:solidFill>
                      <a:srgbClr val="6F6F6F"/>
                    </a:solidFill>
                    <a:latin typeface="Consolas" pitchFamily="49" charset="0"/>
                    <a:cs typeface="Consolas" pitchFamily="49" charset="0"/>
                  </a:rPr>
                  <a:t>(/[^a-</a:t>
                </a:r>
                <a:r>
                  <a:rPr lang="en-US" sz="882" kern="0" dirty="0" err="1">
                    <a:ln>
                      <a:solidFill>
                        <a:schemeClr val="bg1">
                          <a:alpha val="0"/>
                        </a:schemeClr>
                      </a:solidFill>
                    </a:ln>
                    <a:solidFill>
                      <a:srgbClr val="6F6F6F"/>
                    </a:solidFill>
                    <a:latin typeface="Consolas" pitchFamily="49" charset="0"/>
                    <a:cs typeface="Consolas" pitchFamily="49" charset="0"/>
                  </a:rPr>
                  <a:t>zA</a:t>
                </a:r>
                <a:r>
                  <a:rPr lang="en-US" sz="882" kern="0" dirty="0">
                    <a:ln>
                      <a:solidFill>
                        <a:schemeClr val="bg1">
                          <a:alpha val="0"/>
                        </a:schemeClr>
                      </a:solidFill>
                    </a:ln>
                    <a:solidFill>
                      <a:srgbClr val="6F6F6F"/>
                    </a:solidFill>
                    <a:latin typeface="Consolas" pitchFamily="49" charset="0"/>
                    <a:cs typeface="Consolas" pitchFamily="49" charset="0"/>
                  </a:rPr>
                  <a:t>-Z]/);</a:t>
                </a:r>
              </a:p>
              <a:p>
                <a:pPr defTabSz="896386">
                  <a:defRPr/>
                </a:pPr>
                <a:r>
                  <a:rPr lang="en-US" sz="882" kern="0" dirty="0">
                    <a:ln>
                      <a:solidFill>
                        <a:schemeClr val="bg1">
                          <a:alpha val="0"/>
                        </a:schemeClr>
                      </a:solidFill>
                    </a:ln>
                    <a:solidFill>
                      <a:srgbClr val="6F6F6F"/>
                    </a:solidFill>
                    <a:latin typeface="Consolas" pitchFamily="49" charset="0"/>
                    <a:cs typeface="Consolas" pitchFamily="49" charset="0"/>
                  </a:rPr>
                  <a:t>for (</a:t>
                </a:r>
                <a:r>
                  <a:rPr lang="en-US" sz="882" kern="0" dirty="0" err="1">
                    <a:ln>
                      <a:solidFill>
                        <a:schemeClr val="bg1">
                          <a:alpha val="0"/>
                        </a:schemeClr>
                      </a:solidFill>
                    </a:ln>
                    <a:solidFill>
                      <a:srgbClr val="6F6F6F"/>
                    </a:solidFill>
                    <a:latin typeface="Consolas" pitchFamily="49" charset="0"/>
                    <a:cs typeface="Consolas" pitchFamily="49" charset="0"/>
                  </a:rPr>
                  <a:t>var</a:t>
                </a:r>
                <a:r>
                  <a:rPr lang="en-US" sz="882" kern="0" dirty="0">
                    <a:ln>
                      <a:solidFill>
                        <a:schemeClr val="bg1">
                          <a:alpha val="0"/>
                        </a:schemeClr>
                      </a:solidFill>
                    </a:ln>
                    <a:solidFill>
                      <a:srgbClr val="6F6F6F"/>
                    </a:solidFill>
                    <a:latin typeface="Consolas" pitchFamily="49" charset="0"/>
                    <a:cs typeface="Consolas" pitchFamily="49" charset="0"/>
                  </a:rPr>
                  <a:t> i = 0; i &lt; </a:t>
                </a:r>
                <a:r>
                  <a:rPr lang="en-US" sz="882" kern="0" dirty="0" err="1">
                    <a:ln>
                      <a:solidFill>
                        <a:schemeClr val="bg1">
                          <a:alpha val="0"/>
                        </a:schemeClr>
                      </a:solidFill>
                    </a:ln>
                    <a:solidFill>
                      <a:srgbClr val="6F6F6F"/>
                    </a:solidFill>
                    <a:latin typeface="Consolas" pitchFamily="49" charset="0"/>
                    <a:cs typeface="Consolas" pitchFamily="49" charset="0"/>
                  </a:rPr>
                  <a:t>words.length</a:t>
                </a:r>
                <a:r>
                  <a:rPr lang="en-US" sz="882" kern="0" dirty="0">
                    <a:ln>
                      <a:solidFill>
                        <a:schemeClr val="bg1">
                          <a:alpha val="0"/>
                        </a:schemeClr>
                      </a:solidFill>
                    </a:ln>
                    <a:solidFill>
                      <a:srgbClr val="6F6F6F"/>
                    </a:solidFill>
                    <a:latin typeface="Consolas" pitchFamily="49" charset="0"/>
                    <a:cs typeface="Consolas" pitchFamily="49" charset="0"/>
                  </a:rPr>
                  <a:t>; i++) {</a:t>
                </a:r>
              </a:p>
              <a:p>
                <a:pPr marL="896386" defTabSz="896386">
                  <a:defRPr/>
                </a:pPr>
                <a:r>
                  <a:rPr lang="en-US" sz="882" kern="0" dirty="0">
                    <a:ln>
                      <a:solidFill>
                        <a:schemeClr val="bg1">
                          <a:alpha val="0"/>
                        </a:schemeClr>
                      </a:solidFill>
                    </a:ln>
                    <a:solidFill>
                      <a:srgbClr val="6F6F6F"/>
                    </a:solidFill>
                    <a:latin typeface="Consolas" pitchFamily="49" charset="0"/>
                    <a:cs typeface="Consolas" pitchFamily="49" charset="0"/>
                  </a:rPr>
                  <a:t>if (words[i] !== "")</a:t>
                </a:r>
              </a:p>
              <a:p>
                <a:pPr defTabSz="896386">
                  <a:defRPr/>
                </a:pPr>
                <a:r>
                  <a:rPr lang="en-US" sz="882" kern="0" dirty="0" err="1">
                    <a:ln>
                      <a:solidFill>
                        <a:schemeClr val="bg1">
                          <a:alpha val="0"/>
                        </a:schemeClr>
                      </a:solidFill>
                    </a:ln>
                    <a:solidFill>
                      <a:srgbClr val="6F6F6F"/>
                    </a:solidFill>
                    <a:latin typeface="Consolas" pitchFamily="49" charset="0"/>
                    <a:cs typeface="Consolas" pitchFamily="49" charset="0"/>
                  </a:rPr>
                  <a:t>context.write</a:t>
                </a:r>
                <a:r>
                  <a:rPr lang="en-US" sz="882" kern="0" dirty="0">
                    <a:ln>
                      <a:solidFill>
                        <a:schemeClr val="bg1">
                          <a:alpha val="0"/>
                        </a:schemeClr>
                      </a:solidFill>
                    </a:ln>
                    <a:solidFill>
                      <a:srgbClr val="6F6F6F"/>
                    </a:solidFill>
                    <a:latin typeface="Consolas" pitchFamily="49" charset="0"/>
                    <a:cs typeface="Consolas" pitchFamily="49" charset="0"/>
                  </a:rPr>
                  <a:t>(words[i].</a:t>
                </a:r>
                <a:r>
                  <a:rPr lang="en-US" sz="882" kern="0" dirty="0" err="1">
                    <a:ln>
                      <a:solidFill>
                        <a:schemeClr val="bg1">
                          <a:alpha val="0"/>
                        </a:schemeClr>
                      </a:solidFill>
                    </a:ln>
                    <a:solidFill>
                      <a:srgbClr val="6F6F6F"/>
                    </a:solidFill>
                    <a:latin typeface="Consolas" pitchFamily="49" charset="0"/>
                    <a:cs typeface="Consolas" pitchFamily="49" charset="0"/>
                  </a:rPr>
                  <a:t>toLowerCase</a:t>
                </a:r>
                <a:r>
                  <a:rPr lang="en-US" sz="882" kern="0" dirty="0">
                    <a:ln>
                      <a:solidFill>
                        <a:schemeClr val="bg1">
                          <a:alpha val="0"/>
                        </a:schemeClr>
                      </a:solidFill>
                    </a:ln>
                    <a:solidFill>
                      <a:srgbClr val="6F6F6F"/>
                    </a:solidFill>
                    <a:latin typeface="Consolas" pitchFamily="49" charset="0"/>
                    <a:cs typeface="Consolas" pitchFamily="49" charset="0"/>
                  </a:rPr>
                  <a:t>(),</a:t>
                </a:r>
              </a:p>
              <a:p>
                <a:pPr defTabSz="896386">
                  <a:defRPr/>
                </a:pPr>
                <a:r>
                  <a:rPr lang="en-US" sz="882" kern="0" dirty="0">
                    <a:ln>
                      <a:solidFill>
                        <a:schemeClr val="bg1">
                          <a:alpha val="0"/>
                        </a:schemeClr>
                      </a:solidFill>
                    </a:ln>
                    <a:solidFill>
                      <a:srgbClr val="6F6F6F"/>
                    </a:solidFill>
                    <a:latin typeface="Consolas" pitchFamily="49" charset="0"/>
                    <a:cs typeface="Consolas" pitchFamily="49" charset="0"/>
                  </a:rPr>
                  <a:t>1);}</a:t>
                </a:r>
              </a:p>
              <a:p>
                <a:pPr defTabSz="896386">
                  <a:defRPr/>
                </a:pPr>
                <a:r>
                  <a:rPr lang="en-US" sz="882" kern="0" dirty="0">
                    <a:ln>
                      <a:solidFill>
                        <a:schemeClr val="bg1">
                          <a:alpha val="0"/>
                        </a:schemeClr>
                      </a:solidFill>
                    </a:ln>
                    <a:solidFill>
                      <a:srgbClr val="6F6F6F"/>
                    </a:solidFill>
                    <a:latin typeface="Consolas" pitchFamily="49" charset="0"/>
                    <a:cs typeface="Consolas" pitchFamily="49" charset="0"/>
                  </a:rPr>
                  <a:t>}};</a:t>
                </a:r>
              </a:p>
              <a:p>
                <a:pPr defTabSz="896386">
                  <a:spcBef>
                    <a:spcPts val="588"/>
                  </a:spcBef>
                  <a:defRPr/>
                </a:pPr>
                <a:r>
                  <a:rPr lang="en-US" sz="882" kern="0" dirty="0" err="1">
                    <a:ln>
                      <a:solidFill>
                        <a:schemeClr val="bg1">
                          <a:alpha val="0"/>
                        </a:schemeClr>
                      </a:solidFill>
                    </a:ln>
                    <a:solidFill>
                      <a:srgbClr val="6F6F6F"/>
                    </a:solidFill>
                    <a:latin typeface="Consolas" pitchFamily="49" charset="0"/>
                    <a:cs typeface="Consolas" pitchFamily="49" charset="0"/>
                  </a:rPr>
                  <a:t>var</a:t>
                </a:r>
                <a:r>
                  <a:rPr lang="en-US" sz="882" kern="0" dirty="0">
                    <a:ln>
                      <a:solidFill>
                        <a:schemeClr val="bg1">
                          <a:alpha val="0"/>
                        </a:schemeClr>
                      </a:solidFill>
                    </a:ln>
                    <a:solidFill>
                      <a:srgbClr val="6F6F6F"/>
                    </a:solidFill>
                    <a:latin typeface="Consolas" pitchFamily="49" charset="0"/>
                    <a:cs typeface="Consolas" pitchFamily="49" charset="0"/>
                  </a:rPr>
                  <a:t> </a:t>
                </a:r>
                <a:r>
                  <a:rPr lang="en-US" sz="882" b="1" kern="0" dirty="0">
                    <a:ln>
                      <a:solidFill>
                        <a:schemeClr val="bg1">
                          <a:alpha val="0"/>
                        </a:schemeClr>
                      </a:solidFill>
                    </a:ln>
                    <a:solidFill>
                      <a:srgbClr val="6F6F6F"/>
                    </a:solidFill>
                    <a:latin typeface="Consolas" pitchFamily="49" charset="0"/>
                    <a:cs typeface="Consolas" pitchFamily="49" charset="0"/>
                  </a:rPr>
                  <a:t>reduce</a:t>
                </a:r>
                <a:r>
                  <a:rPr lang="en-US" sz="882" kern="0" dirty="0">
                    <a:ln>
                      <a:solidFill>
                        <a:schemeClr val="bg1">
                          <a:alpha val="0"/>
                        </a:schemeClr>
                      </a:solidFill>
                    </a:ln>
                    <a:solidFill>
                      <a:srgbClr val="6F6F6F"/>
                    </a:solidFill>
                    <a:latin typeface="Consolas" pitchFamily="49" charset="0"/>
                    <a:cs typeface="Consolas" pitchFamily="49" charset="0"/>
                  </a:rPr>
                  <a:t> = function (key, values, context) {</a:t>
                </a:r>
              </a:p>
              <a:p>
                <a:pPr defTabSz="896386">
                  <a:defRPr/>
                </a:pPr>
                <a:r>
                  <a:rPr lang="en-US" sz="882" kern="0" dirty="0" err="1">
                    <a:ln>
                      <a:solidFill>
                        <a:schemeClr val="bg1">
                          <a:alpha val="0"/>
                        </a:schemeClr>
                      </a:solidFill>
                    </a:ln>
                    <a:solidFill>
                      <a:srgbClr val="6F6F6F"/>
                    </a:solidFill>
                    <a:latin typeface="Consolas" pitchFamily="49" charset="0"/>
                    <a:cs typeface="Consolas" pitchFamily="49" charset="0"/>
                  </a:rPr>
                  <a:t>var</a:t>
                </a:r>
                <a:r>
                  <a:rPr lang="en-US" sz="882" kern="0" dirty="0">
                    <a:ln>
                      <a:solidFill>
                        <a:schemeClr val="bg1">
                          <a:alpha val="0"/>
                        </a:schemeClr>
                      </a:solidFill>
                    </a:ln>
                    <a:solidFill>
                      <a:srgbClr val="6F6F6F"/>
                    </a:solidFill>
                    <a:latin typeface="Consolas" pitchFamily="49" charset="0"/>
                    <a:cs typeface="Consolas" pitchFamily="49" charset="0"/>
                  </a:rPr>
                  <a:t> sum = 0;</a:t>
                </a:r>
              </a:p>
              <a:p>
                <a:pPr defTabSz="896386">
                  <a:defRPr/>
                </a:pPr>
                <a:r>
                  <a:rPr lang="en-US" sz="882" kern="0" dirty="0">
                    <a:ln>
                      <a:solidFill>
                        <a:schemeClr val="bg1">
                          <a:alpha val="0"/>
                        </a:schemeClr>
                      </a:solidFill>
                    </a:ln>
                    <a:solidFill>
                      <a:srgbClr val="6F6F6F"/>
                    </a:solidFill>
                    <a:latin typeface="Consolas" pitchFamily="49" charset="0"/>
                    <a:cs typeface="Consolas" pitchFamily="49" charset="0"/>
                  </a:rPr>
                  <a:t>while (</a:t>
                </a:r>
                <a:r>
                  <a:rPr lang="en-US" sz="882" kern="0" dirty="0" err="1">
                    <a:ln>
                      <a:solidFill>
                        <a:schemeClr val="bg1">
                          <a:alpha val="0"/>
                        </a:schemeClr>
                      </a:solidFill>
                    </a:ln>
                    <a:solidFill>
                      <a:srgbClr val="6F6F6F"/>
                    </a:solidFill>
                    <a:latin typeface="Consolas" pitchFamily="49" charset="0"/>
                    <a:cs typeface="Consolas" pitchFamily="49" charset="0"/>
                  </a:rPr>
                  <a:t>values.hasNext</a:t>
                </a:r>
                <a:r>
                  <a:rPr lang="en-US" sz="882" kern="0" dirty="0">
                    <a:ln>
                      <a:solidFill>
                        <a:schemeClr val="bg1">
                          <a:alpha val="0"/>
                        </a:schemeClr>
                      </a:solidFill>
                    </a:ln>
                    <a:solidFill>
                      <a:srgbClr val="6F6F6F"/>
                    </a:solidFill>
                    <a:latin typeface="Consolas" pitchFamily="49" charset="0"/>
                    <a:cs typeface="Consolas" pitchFamily="49" charset="0"/>
                  </a:rPr>
                  <a:t>()) {</a:t>
                </a:r>
              </a:p>
              <a:p>
                <a:pPr defTabSz="896386">
                  <a:defRPr/>
                </a:pPr>
                <a:r>
                  <a:rPr lang="en-US" sz="882" kern="0" dirty="0">
                    <a:ln>
                      <a:solidFill>
                        <a:schemeClr val="bg1">
                          <a:alpha val="0"/>
                        </a:schemeClr>
                      </a:solidFill>
                    </a:ln>
                    <a:solidFill>
                      <a:srgbClr val="6F6F6F"/>
                    </a:solidFill>
                    <a:latin typeface="Consolas" pitchFamily="49" charset="0"/>
                    <a:cs typeface="Consolas" pitchFamily="49" charset="0"/>
                  </a:rPr>
                  <a:t>sum += </a:t>
                </a:r>
                <a:r>
                  <a:rPr lang="en-US" sz="882" kern="0" dirty="0" err="1">
                    <a:ln>
                      <a:solidFill>
                        <a:schemeClr val="bg1">
                          <a:alpha val="0"/>
                        </a:schemeClr>
                      </a:solidFill>
                    </a:ln>
                    <a:solidFill>
                      <a:srgbClr val="6F6F6F"/>
                    </a:solidFill>
                    <a:latin typeface="Consolas" pitchFamily="49" charset="0"/>
                    <a:cs typeface="Consolas" pitchFamily="49" charset="0"/>
                  </a:rPr>
                  <a:t>parseInt</a:t>
                </a:r>
                <a:r>
                  <a:rPr lang="en-US" sz="882" kern="0" dirty="0">
                    <a:ln>
                      <a:solidFill>
                        <a:schemeClr val="bg1">
                          <a:alpha val="0"/>
                        </a:schemeClr>
                      </a:solidFill>
                    </a:ln>
                    <a:solidFill>
                      <a:srgbClr val="6F6F6F"/>
                    </a:solidFill>
                    <a:latin typeface="Consolas" pitchFamily="49" charset="0"/>
                    <a:cs typeface="Consolas" pitchFamily="49" charset="0"/>
                  </a:rPr>
                  <a:t>(</a:t>
                </a:r>
                <a:r>
                  <a:rPr lang="en-US" sz="882" kern="0" dirty="0" err="1">
                    <a:ln>
                      <a:solidFill>
                        <a:schemeClr val="bg1">
                          <a:alpha val="0"/>
                        </a:schemeClr>
                      </a:solidFill>
                    </a:ln>
                    <a:solidFill>
                      <a:srgbClr val="6F6F6F"/>
                    </a:solidFill>
                    <a:latin typeface="Consolas" pitchFamily="49" charset="0"/>
                    <a:cs typeface="Consolas" pitchFamily="49" charset="0"/>
                  </a:rPr>
                  <a:t>values.next</a:t>
                </a:r>
                <a:r>
                  <a:rPr lang="en-US" sz="882" kern="0" dirty="0">
                    <a:ln>
                      <a:solidFill>
                        <a:schemeClr val="bg1">
                          <a:alpha val="0"/>
                        </a:schemeClr>
                      </a:solidFill>
                    </a:ln>
                    <a:solidFill>
                      <a:srgbClr val="6F6F6F"/>
                    </a:solidFill>
                    <a:latin typeface="Consolas" pitchFamily="49" charset="0"/>
                    <a:cs typeface="Consolas" pitchFamily="49" charset="0"/>
                  </a:rPr>
                  <a:t>());</a:t>
                </a:r>
              </a:p>
              <a:p>
                <a:pPr marL="448193" defTabSz="896386">
                  <a:defRPr/>
                </a:pPr>
                <a:r>
                  <a:rPr lang="en-US" sz="882" kern="0" dirty="0">
                    <a:ln>
                      <a:solidFill>
                        <a:schemeClr val="bg1">
                          <a:alpha val="0"/>
                        </a:schemeClr>
                      </a:solidFill>
                    </a:ln>
                    <a:solidFill>
                      <a:srgbClr val="6F6F6F"/>
                    </a:solidFill>
                    <a:latin typeface="Consolas" pitchFamily="49" charset="0"/>
                    <a:cs typeface="Consolas" pitchFamily="49" charset="0"/>
                  </a:rPr>
                  <a:t>}</a:t>
                </a:r>
              </a:p>
              <a:p>
                <a:pPr defTabSz="896386">
                  <a:defRPr/>
                </a:pPr>
                <a:r>
                  <a:rPr lang="en-US" sz="882" kern="0" dirty="0" err="1">
                    <a:ln>
                      <a:solidFill>
                        <a:schemeClr val="bg1">
                          <a:alpha val="0"/>
                        </a:schemeClr>
                      </a:solidFill>
                    </a:ln>
                    <a:solidFill>
                      <a:srgbClr val="6F6F6F"/>
                    </a:solidFill>
                    <a:latin typeface="Consolas" pitchFamily="49" charset="0"/>
                    <a:cs typeface="Consolas" pitchFamily="49" charset="0"/>
                  </a:rPr>
                  <a:t>context.write</a:t>
                </a:r>
                <a:r>
                  <a:rPr lang="en-US" sz="882" kern="0" dirty="0">
                    <a:ln>
                      <a:solidFill>
                        <a:schemeClr val="bg1">
                          <a:alpha val="0"/>
                        </a:schemeClr>
                      </a:solidFill>
                    </a:ln>
                    <a:solidFill>
                      <a:srgbClr val="6F6F6F"/>
                    </a:solidFill>
                    <a:latin typeface="Consolas" pitchFamily="49" charset="0"/>
                    <a:cs typeface="Consolas" pitchFamily="49" charset="0"/>
                  </a:rPr>
                  <a:t>(key, sum);</a:t>
                </a:r>
              </a:p>
              <a:p>
                <a:pPr defTabSz="896386">
                  <a:defRPr/>
                </a:pPr>
                <a:r>
                  <a:rPr lang="en-US" sz="882" kern="0" dirty="0">
                    <a:ln>
                      <a:solidFill>
                        <a:schemeClr val="bg1">
                          <a:alpha val="0"/>
                        </a:schemeClr>
                      </a:solidFill>
                    </a:ln>
                    <a:solidFill>
                      <a:srgbClr val="6F6F6F"/>
                    </a:solidFill>
                    <a:latin typeface="Consolas" pitchFamily="49" charset="0"/>
                    <a:cs typeface="Consolas" pitchFamily="49" charset="0"/>
                  </a:rPr>
                  <a:t>};</a:t>
                </a:r>
              </a:p>
            </p:txBody>
          </p:sp>
          <p:grpSp>
            <p:nvGrpSpPr>
              <p:cNvPr id="3" name="Group 2"/>
              <p:cNvGrpSpPr/>
              <p:nvPr/>
            </p:nvGrpSpPr>
            <p:grpSpPr>
              <a:xfrm>
                <a:off x="3250943" y="4243558"/>
                <a:ext cx="2672637" cy="2418742"/>
                <a:chOff x="5861685" y="1512253"/>
                <a:chExt cx="5669280" cy="4643014"/>
              </a:xfrm>
            </p:grpSpPr>
            <p:sp>
              <p:nvSpPr>
                <p:cNvPr id="118" name="Rectangle 117"/>
                <p:cNvSpPr/>
                <p:nvPr>
                  <p:custDataLst>
                    <p:tags r:id="rId3"/>
                  </p:custDataLst>
                </p:nvPr>
              </p:nvSpPr>
              <p:spPr bwMode="auto">
                <a:xfrm>
                  <a:off x="604456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lnSpc>
                      <a:spcPct val="90000"/>
                    </a:lnSpc>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Shuffle</a:t>
                  </a:r>
                </a:p>
              </p:txBody>
            </p:sp>
            <p:sp>
              <p:nvSpPr>
                <p:cNvPr id="119" name="Rectangle 118"/>
                <p:cNvSpPr/>
                <p:nvPr>
                  <p:custDataLst>
                    <p:tags r:id="rId4"/>
                  </p:custDataLst>
                </p:nvPr>
              </p:nvSpPr>
              <p:spPr bwMode="auto">
                <a:xfrm>
                  <a:off x="604456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Reduce</a:t>
                  </a:r>
                </a:p>
              </p:txBody>
            </p:sp>
            <p:sp>
              <p:nvSpPr>
                <p:cNvPr id="120" name="Rectangle 119"/>
                <p:cNvSpPr/>
                <p:nvPr>
                  <p:custDataLst>
                    <p:tags r:id="rId5"/>
                  </p:custDataLst>
                </p:nvPr>
              </p:nvSpPr>
              <p:spPr bwMode="auto">
                <a:xfrm>
                  <a:off x="7964805" y="431641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Shuffle</a:t>
                  </a:r>
                </a:p>
              </p:txBody>
            </p:sp>
            <p:sp>
              <p:nvSpPr>
                <p:cNvPr id="121" name="Rectangle 120"/>
                <p:cNvSpPr/>
                <p:nvPr>
                  <p:custDataLst>
                    <p:tags r:id="rId6"/>
                  </p:custDataLst>
                </p:nvPr>
              </p:nvSpPr>
              <p:spPr bwMode="auto">
                <a:xfrm>
                  <a:off x="7964805" y="501745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Reduce</a:t>
                  </a:r>
                </a:p>
              </p:txBody>
            </p:sp>
            <p:sp>
              <p:nvSpPr>
                <p:cNvPr id="122" name="Rectangle 121"/>
                <p:cNvSpPr/>
                <p:nvPr>
                  <p:custDataLst>
                    <p:tags r:id="rId7"/>
                  </p:custDataLst>
                </p:nvPr>
              </p:nvSpPr>
              <p:spPr bwMode="auto">
                <a:xfrm>
                  <a:off x="7541493" y="5718495"/>
                  <a:ext cx="2457259" cy="4367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lnSpc>
                      <a:spcPct val="90000"/>
                    </a:lnSpc>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Output domain</a:t>
                  </a:r>
                </a:p>
              </p:txBody>
            </p:sp>
            <p:sp>
              <p:nvSpPr>
                <p:cNvPr id="123" name="Rectangle 122"/>
                <p:cNvSpPr/>
                <p:nvPr>
                  <p:custDataLst>
                    <p:tags r:id="rId8"/>
                  </p:custDataLst>
                </p:nvPr>
              </p:nvSpPr>
              <p:spPr bwMode="auto">
                <a:xfrm>
                  <a:off x="988504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Map</a:t>
                  </a:r>
                </a:p>
              </p:txBody>
            </p:sp>
            <p:sp>
              <p:nvSpPr>
                <p:cNvPr id="124" name="Rectangle 123"/>
                <p:cNvSpPr/>
                <p:nvPr>
                  <p:custDataLst>
                    <p:tags r:id="rId9"/>
                  </p:custDataLst>
                </p:nvPr>
              </p:nvSpPr>
              <p:spPr bwMode="auto">
                <a:xfrm>
                  <a:off x="796480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Map</a:t>
                  </a:r>
                </a:p>
              </p:txBody>
            </p:sp>
            <p:sp>
              <p:nvSpPr>
                <p:cNvPr id="125" name="Rectangle 124"/>
                <p:cNvSpPr/>
                <p:nvPr>
                  <p:custDataLst>
                    <p:tags r:id="rId10"/>
                  </p:custDataLst>
                </p:nvPr>
              </p:nvSpPr>
              <p:spPr bwMode="auto">
                <a:xfrm>
                  <a:off x="604456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Map</a:t>
                  </a:r>
                </a:p>
              </p:txBody>
            </p:sp>
            <p:sp>
              <p:nvSpPr>
                <p:cNvPr id="126" name="Rectangle 125"/>
                <p:cNvSpPr/>
                <p:nvPr>
                  <p:custDataLst>
                    <p:tags r:id="rId11"/>
                  </p:custDataLst>
                </p:nvPr>
              </p:nvSpPr>
              <p:spPr bwMode="auto">
                <a:xfrm>
                  <a:off x="796480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lnSpc>
                      <a:spcPct val="90000"/>
                    </a:lnSpc>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Shuffle</a:t>
                  </a:r>
                </a:p>
              </p:txBody>
            </p:sp>
            <p:sp>
              <p:nvSpPr>
                <p:cNvPr id="127" name="Rectangle 126"/>
                <p:cNvSpPr/>
                <p:nvPr>
                  <p:custDataLst>
                    <p:tags r:id="rId12"/>
                  </p:custDataLst>
                </p:nvPr>
              </p:nvSpPr>
              <p:spPr bwMode="auto">
                <a:xfrm>
                  <a:off x="988504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lnSpc>
                      <a:spcPct val="90000"/>
                    </a:lnSpc>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Shuffle</a:t>
                  </a:r>
                </a:p>
              </p:txBody>
            </p:sp>
            <p:sp>
              <p:nvSpPr>
                <p:cNvPr id="128" name="Rectangle 127"/>
                <p:cNvSpPr/>
                <p:nvPr>
                  <p:custDataLst>
                    <p:tags r:id="rId13"/>
                  </p:custDataLst>
                </p:nvPr>
              </p:nvSpPr>
              <p:spPr bwMode="auto">
                <a:xfrm>
                  <a:off x="796480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Reduce</a:t>
                  </a:r>
                </a:p>
              </p:txBody>
            </p:sp>
            <p:sp>
              <p:nvSpPr>
                <p:cNvPr id="129" name="Rectangle 128"/>
                <p:cNvSpPr/>
                <p:nvPr>
                  <p:custDataLst>
                    <p:tags r:id="rId14"/>
                  </p:custDataLst>
                </p:nvPr>
              </p:nvSpPr>
              <p:spPr bwMode="auto">
                <a:xfrm>
                  <a:off x="988504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6091" fontAlgn="base">
                    <a:spcBef>
                      <a:spcPct val="0"/>
                    </a:spcBef>
                    <a:spcAft>
                      <a:spcPct val="0"/>
                    </a:spcAft>
                  </a:pPr>
                  <a:r>
                    <a:rPr lang="en-US" sz="980" dirty="0">
                      <a:ln>
                        <a:solidFill>
                          <a:schemeClr val="bg1">
                            <a:alpha val="0"/>
                          </a:schemeClr>
                        </a:solidFill>
                      </a:ln>
                      <a:gradFill>
                        <a:gsLst>
                          <a:gs pos="0">
                            <a:srgbClr val="FFFFFF"/>
                          </a:gs>
                          <a:gs pos="100000">
                            <a:srgbClr val="FFFFFF"/>
                          </a:gs>
                        </a:gsLst>
                        <a:lin ang="5400000" scaled="0"/>
                      </a:gradFill>
                    </a:rPr>
                    <a:t>Reduce</a:t>
                  </a:r>
                </a:p>
              </p:txBody>
            </p:sp>
            <p:sp>
              <p:nvSpPr>
                <p:cNvPr id="130" name="Rectangle 129"/>
                <p:cNvSpPr/>
                <p:nvPr>
                  <p:custDataLst>
                    <p:tags r:id="rId15"/>
                  </p:custDataLst>
                </p:nvPr>
              </p:nvSpPr>
              <p:spPr bwMode="auto">
                <a:xfrm>
                  <a:off x="586168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896091" fontAlgn="base">
                    <a:spcBef>
                      <a:spcPct val="0"/>
                    </a:spcBef>
                    <a:spcAft>
                      <a:spcPct val="0"/>
                    </a:spcAft>
                  </a:pPr>
                  <a:endParaRPr lang="en-US" sz="1078" b="1" dirty="0">
                    <a:ln>
                      <a:solidFill>
                        <a:schemeClr val="bg1">
                          <a:alpha val="0"/>
                        </a:schemeClr>
                      </a:solidFill>
                    </a:ln>
                    <a:solidFill>
                      <a:srgbClr val="6F6F6F"/>
                    </a:solidFill>
                  </a:endParaRPr>
                </a:p>
              </p:txBody>
            </p:sp>
            <p:sp>
              <p:nvSpPr>
                <p:cNvPr id="131" name="Rectangle 130"/>
                <p:cNvSpPr/>
                <p:nvPr>
                  <p:custDataLst>
                    <p:tags r:id="rId16"/>
                  </p:custDataLst>
                </p:nvPr>
              </p:nvSpPr>
              <p:spPr bwMode="auto">
                <a:xfrm>
                  <a:off x="778192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896091" fontAlgn="base">
                    <a:spcBef>
                      <a:spcPct val="0"/>
                    </a:spcBef>
                    <a:spcAft>
                      <a:spcPct val="0"/>
                    </a:spcAft>
                  </a:pPr>
                  <a:r>
                    <a:rPr lang="en-US" sz="980" dirty="0">
                      <a:ln>
                        <a:solidFill>
                          <a:schemeClr val="bg1">
                            <a:alpha val="0"/>
                          </a:schemeClr>
                        </a:solidFill>
                      </a:ln>
                      <a:solidFill>
                        <a:schemeClr val="bg1"/>
                      </a:solidFill>
                    </a:rPr>
                    <a:t>Input Domain</a:t>
                  </a:r>
                </a:p>
              </p:txBody>
            </p:sp>
            <p:sp>
              <p:nvSpPr>
                <p:cNvPr id="132" name="Rectangle 131"/>
                <p:cNvSpPr/>
                <p:nvPr>
                  <p:custDataLst>
                    <p:tags r:id="rId17"/>
                  </p:custDataLst>
                </p:nvPr>
              </p:nvSpPr>
              <p:spPr bwMode="auto">
                <a:xfrm>
                  <a:off x="970216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896091" fontAlgn="base">
                    <a:spcBef>
                      <a:spcPct val="0"/>
                    </a:spcBef>
                    <a:spcAft>
                      <a:spcPct val="0"/>
                    </a:spcAft>
                  </a:pPr>
                  <a:endParaRPr lang="en-US" sz="1078" b="1" dirty="0">
                    <a:ln>
                      <a:solidFill>
                        <a:schemeClr val="bg1">
                          <a:alpha val="0"/>
                        </a:schemeClr>
                      </a:solidFill>
                    </a:ln>
                    <a:solidFill>
                      <a:srgbClr val="6F6F6F"/>
                    </a:solidFill>
                  </a:endParaRPr>
                </a:p>
              </p:txBody>
            </p:sp>
            <p:cxnSp>
              <p:nvCxnSpPr>
                <p:cNvPr id="133" name="Straight Arrow Connector 132"/>
                <p:cNvCxnSpPr>
                  <a:stCxn id="131" idx="2"/>
                  <a:endCxn id="124" idx="0"/>
                </p:cNvCxnSpPr>
                <p:nvPr/>
              </p:nvCxnSpPr>
              <p:spPr>
                <a:xfrm>
                  <a:off x="869632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a:endCxn id="125" idx="0"/>
                </p:cNvCxnSpPr>
                <p:nvPr/>
              </p:nvCxnSpPr>
              <p:spPr>
                <a:xfrm>
                  <a:off x="677608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32" idx="2"/>
                  <a:endCxn id="123" idx="0"/>
                </p:cNvCxnSpPr>
                <p:nvPr/>
              </p:nvCxnSpPr>
              <p:spPr>
                <a:xfrm>
                  <a:off x="1061656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24" idx="2"/>
                  <a:endCxn id="126" idx="0"/>
                </p:cNvCxnSpPr>
                <p:nvPr/>
              </p:nvCxnSpPr>
              <p:spPr>
                <a:xfrm>
                  <a:off x="869632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25" idx="2"/>
                  <a:endCxn id="118" idx="0"/>
                </p:cNvCxnSpPr>
                <p:nvPr/>
              </p:nvCxnSpPr>
              <p:spPr>
                <a:xfrm>
                  <a:off x="677608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3" idx="2"/>
                  <a:endCxn id="127" idx="0"/>
                </p:cNvCxnSpPr>
                <p:nvPr/>
              </p:nvCxnSpPr>
              <p:spPr>
                <a:xfrm>
                  <a:off x="1061656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26" idx="2"/>
                  <a:endCxn id="128" idx="0"/>
                </p:cNvCxnSpPr>
                <p:nvPr/>
              </p:nvCxnSpPr>
              <p:spPr>
                <a:xfrm>
                  <a:off x="869632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18" idx="2"/>
                  <a:endCxn id="119" idx="0"/>
                </p:cNvCxnSpPr>
                <p:nvPr/>
              </p:nvCxnSpPr>
              <p:spPr>
                <a:xfrm>
                  <a:off x="677608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7" idx="2"/>
                  <a:endCxn id="129" idx="0"/>
                </p:cNvCxnSpPr>
                <p:nvPr/>
              </p:nvCxnSpPr>
              <p:spPr>
                <a:xfrm>
                  <a:off x="1061656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8" idx="2"/>
                  <a:endCxn id="120" idx="0"/>
                </p:cNvCxnSpPr>
                <p:nvPr/>
              </p:nvCxnSpPr>
              <p:spPr>
                <a:xfrm>
                  <a:off x="8696325" y="407257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20" idx="2"/>
                  <a:endCxn id="121" idx="0"/>
                </p:cNvCxnSpPr>
                <p:nvPr/>
              </p:nvCxnSpPr>
              <p:spPr>
                <a:xfrm>
                  <a:off x="8696325" y="477361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21" idx="2"/>
                </p:cNvCxnSpPr>
                <p:nvPr/>
              </p:nvCxnSpPr>
              <p:spPr>
                <a:xfrm>
                  <a:off x="8696325" y="54746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5" name="Straight Arrow Connector 82"/>
                <p:cNvCxnSpPr>
                  <a:stCxn id="129" idx="2"/>
                  <a:endCxn id="120" idx="3"/>
                </p:cNvCxnSpPr>
                <p:nvPr/>
              </p:nvCxnSpPr>
              <p:spPr>
                <a:xfrm rot="5400000">
                  <a:off x="9785985"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6" name="Straight Arrow Connector 82"/>
                <p:cNvCxnSpPr>
                  <a:stCxn id="119" idx="2"/>
                  <a:endCxn id="120" idx="1"/>
                </p:cNvCxnSpPr>
                <p:nvPr/>
              </p:nvCxnSpPr>
              <p:spPr>
                <a:xfrm rot="16200000" flipH="1">
                  <a:off x="7134225"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grpSp>
          <p:sp>
            <p:nvSpPr>
              <p:cNvPr id="67" name="Right Arrow 66"/>
              <p:cNvSpPr/>
              <p:nvPr/>
            </p:nvSpPr>
            <p:spPr bwMode="auto">
              <a:xfrm rot="10800000">
                <a:off x="5949233" y="4541722"/>
                <a:ext cx="669751" cy="370824"/>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ndParaRPr>
              </a:p>
            </p:txBody>
          </p:sp>
          <p:sp>
            <p:nvSpPr>
              <p:cNvPr id="147" name="Right Arrow 146"/>
              <p:cNvSpPr/>
              <p:nvPr/>
            </p:nvSpPr>
            <p:spPr bwMode="auto">
              <a:xfrm rot="10800000">
                <a:off x="5949232" y="5259835"/>
                <a:ext cx="669751" cy="370824"/>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ndParaRPr>
              </a:p>
            </p:txBody>
          </p:sp>
        </p:grpSp>
      </p:grpSp>
      <p:pic>
        <p:nvPicPr>
          <p:cNvPr id="42" name="Picture 41"/>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7655102" y="410935"/>
            <a:ext cx="2127778" cy="645426"/>
          </a:xfrm>
          <a:prstGeom prst="rect">
            <a:avLst/>
          </a:prstGeom>
        </p:spPr>
      </p:pic>
    </p:spTree>
    <p:extLst>
      <p:ext uri="{BB962C8B-B14F-4D97-AF65-F5344CB8AC3E}">
        <p14:creationId xmlns:p14="http://schemas.microsoft.com/office/powerpoint/2010/main" val="9732186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750"/>
                                        <p:tgtEl>
                                          <p:spTgt spid="7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750"/>
                                        <p:tgtEl>
                                          <p:spTgt spid="7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750"/>
                                        <p:tgtEl>
                                          <p:spTgt spid="7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750"/>
                                        <p:tgtEl>
                                          <p:spTgt spid="7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xEl>
                                              <p:pRg st="4" end="4"/>
                                            </p:txEl>
                                          </p:spTgt>
                                        </p:tgtEl>
                                        <p:attrNameLst>
                                          <p:attrName>style.visibility</p:attrName>
                                        </p:attrNameLst>
                                      </p:cBhvr>
                                      <p:to>
                                        <p:strVal val="visible"/>
                                      </p:to>
                                    </p:set>
                                    <p:animEffect transition="in" filter="fade">
                                      <p:cBhvr>
                                        <p:cTn id="19" dur="750"/>
                                        <p:tgtEl>
                                          <p:spTgt spid="7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xEl>
                                              <p:pRg st="5" end="5"/>
                                            </p:txEl>
                                          </p:spTgt>
                                        </p:tgtEl>
                                        <p:attrNameLst>
                                          <p:attrName>style.visibility</p:attrName>
                                        </p:attrNameLst>
                                      </p:cBhvr>
                                      <p:to>
                                        <p:strVal val="visible"/>
                                      </p:to>
                                    </p:set>
                                    <p:animEffect transition="in" filter="fade">
                                      <p:cBhvr>
                                        <p:cTn id="22" dur="750"/>
                                        <p:tgtEl>
                                          <p:spTgt spid="70">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0">
                                            <p:txEl>
                                              <p:pRg st="6" end="6"/>
                                            </p:txEl>
                                          </p:spTgt>
                                        </p:tgtEl>
                                        <p:attrNameLst>
                                          <p:attrName>style.visibility</p:attrName>
                                        </p:attrNameLst>
                                      </p:cBhvr>
                                      <p:to>
                                        <p:strVal val="visible"/>
                                      </p:to>
                                    </p:set>
                                    <p:animEffect transition="in" filter="fade">
                                      <p:cBhvr>
                                        <p:cTn id="25" dur="750"/>
                                        <p:tgtEl>
                                          <p:spTgt spid="70">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0">
                                            <p:txEl>
                                              <p:pRg st="7" end="7"/>
                                            </p:txEl>
                                          </p:spTgt>
                                        </p:tgtEl>
                                        <p:attrNameLst>
                                          <p:attrName>style.visibility</p:attrName>
                                        </p:attrNameLst>
                                      </p:cBhvr>
                                      <p:to>
                                        <p:strVal val="visible"/>
                                      </p:to>
                                    </p:set>
                                    <p:animEffect transition="in" filter="fade">
                                      <p:cBhvr>
                                        <p:cTn id="28" dur="750"/>
                                        <p:tgtEl>
                                          <p:spTgt spid="70">
                                            <p:txEl>
                                              <p:pRg st="7" end="7"/>
                                            </p:txEl>
                                          </p:spTgt>
                                        </p:tgtEl>
                                      </p:cBhvr>
                                    </p:animEffect>
                                  </p:childTnLst>
                                </p:cTn>
                              </p:par>
                            </p:childTnLst>
                          </p:cTn>
                        </p:par>
                        <p:par>
                          <p:cTn id="29" fill="hold">
                            <p:stCondLst>
                              <p:cond delay="750"/>
                            </p:stCondLst>
                            <p:childTnLst>
                              <p:par>
                                <p:cTn id="30" presetID="22"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17" y="9118"/>
            <a:ext cx="10515600" cy="1325563"/>
          </a:xfrm>
        </p:spPr>
        <p:txBody>
          <a:bodyPr/>
          <a:lstStyle/>
          <a:p>
            <a:r>
              <a:rPr lang="en-US" sz="6600" dirty="0">
                <a:gradFill>
                  <a:gsLst>
                    <a:gs pos="2920">
                      <a:schemeClr val="tx2"/>
                    </a:gs>
                    <a:gs pos="39000">
                      <a:schemeClr val="tx2"/>
                    </a:gs>
                  </a:gsLst>
                  <a:lin ang="5400000" scaled="0"/>
                </a:gradFill>
                <a:latin typeface="+mn-lt"/>
                <a:ea typeface="+mn-ea"/>
                <a:cs typeface="+mn-cs"/>
              </a:rPr>
              <a:t>Hive</a:t>
            </a:r>
            <a:endParaRPr lang="en-US" sz="2500" dirty="0">
              <a:gradFill>
                <a:gsLst>
                  <a:gs pos="2920">
                    <a:schemeClr val="tx2"/>
                  </a:gs>
                  <a:gs pos="39000">
                    <a:schemeClr val="tx2"/>
                  </a:gs>
                </a:gsLst>
                <a:lin ang="5400000" scaled="0"/>
              </a:gradFill>
              <a:latin typeface="+mn-lt"/>
              <a:ea typeface="+mn-ea"/>
              <a:cs typeface="+mn-cs"/>
            </a:endParaRPr>
          </a:p>
        </p:txBody>
      </p:sp>
      <p:sp>
        <p:nvSpPr>
          <p:cNvPr id="190" name="Text Placeholder 2"/>
          <p:cNvSpPr>
            <a:spLocks noGrp="1"/>
          </p:cNvSpPr>
          <p:nvPr>
            <p:ph type="body" sz="quarter" idx="11"/>
          </p:nvPr>
        </p:nvSpPr>
        <p:spPr/>
        <p:txBody>
          <a:bodyPr>
            <a:normAutofit fontScale="70000" lnSpcReduction="20000"/>
          </a:bodyPr>
          <a:lstStyle/>
          <a:p>
            <a:r>
              <a:rPr lang="en-US" sz="3529" dirty="0"/>
              <a:t>SQL-like queries on Hadoop data in HDFS</a:t>
            </a:r>
          </a:p>
          <a:p>
            <a:pPr lvl="1"/>
            <a:r>
              <a:rPr lang="en-US" sz="1765" dirty="0" err="1">
                <a:gradFill>
                  <a:gsLst>
                    <a:gs pos="2920">
                      <a:schemeClr val="tx2"/>
                    </a:gs>
                    <a:gs pos="39000">
                      <a:schemeClr val="tx2"/>
                    </a:gs>
                  </a:gsLst>
                  <a:lin ang="5400000" scaled="0"/>
                </a:gradFill>
              </a:rPr>
              <a:t>HiveQL</a:t>
            </a:r>
            <a:r>
              <a:rPr lang="en-US" sz="1765" dirty="0">
                <a:gradFill>
                  <a:gsLst>
                    <a:gs pos="2920">
                      <a:schemeClr val="tx2"/>
                    </a:gs>
                    <a:gs pos="39000">
                      <a:schemeClr val="tx2"/>
                    </a:gs>
                  </a:gsLst>
                  <a:lin ang="5400000" scaled="0"/>
                </a:gradFill>
              </a:rPr>
              <a:t> is a SQL-like language (subset of SQL)</a:t>
            </a:r>
          </a:p>
          <a:p>
            <a:pPr lvl="1"/>
            <a:r>
              <a:rPr lang="en-US" sz="1765" dirty="0">
                <a:gradFill>
                  <a:gsLst>
                    <a:gs pos="2920">
                      <a:schemeClr val="tx2"/>
                    </a:gs>
                    <a:gs pos="39000">
                      <a:schemeClr val="tx2"/>
                    </a:gs>
                  </a:gsLst>
                  <a:lin ang="5400000" scaled="0"/>
                </a:gradFill>
              </a:rPr>
              <a:t>Hive structures include well-understood database concepts such as tables, rows, columns, partitions</a:t>
            </a:r>
          </a:p>
          <a:p>
            <a:pPr lvl="1"/>
            <a:r>
              <a:rPr lang="en-US" sz="1765" dirty="0">
                <a:gradFill>
                  <a:gsLst>
                    <a:gs pos="2920">
                      <a:schemeClr val="tx2"/>
                    </a:gs>
                    <a:gs pos="39000">
                      <a:schemeClr val="tx2"/>
                    </a:gs>
                  </a:gsLst>
                  <a:lin ang="5400000" scaled="0"/>
                </a:gradFill>
              </a:rPr>
              <a:t>Compiled into </a:t>
            </a:r>
            <a:r>
              <a:rPr lang="en-US" sz="1765" dirty="0" err="1">
                <a:gradFill>
                  <a:gsLst>
                    <a:gs pos="2920">
                      <a:schemeClr val="tx2"/>
                    </a:gs>
                    <a:gs pos="39000">
                      <a:schemeClr val="tx2"/>
                    </a:gs>
                  </a:gsLst>
                  <a:lin ang="5400000" scaled="0"/>
                </a:gradFill>
              </a:rPr>
              <a:t>MapReduce</a:t>
            </a:r>
            <a:r>
              <a:rPr lang="en-US" sz="1765" dirty="0">
                <a:gradFill>
                  <a:gsLst>
                    <a:gs pos="2920">
                      <a:schemeClr val="tx2"/>
                    </a:gs>
                    <a:gs pos="39000">
                      <a:schemeClr val="tx2"/>
                    </a:gs>
                  </a:gsLst>
                  <a:lin ang="5400000" scaled="0"/>
                </a:gradFill>
              </a:rPr>
              <a:t> jobs that are executed on Hadoop</a:t>
            </a:r>
          </a:p>
          <a:p>
            <a:r>
              <a:rPr lang="en-US" sz="3529" dirty="0"/>
              <a:t>Dramatic performance gains with Stinger/</a:t>
            </a:r>
            <a:r>
              <a:rPr lang="en-US" sz="3529" dirty="0" err="1"/>
              <a:t>Tez</a:t>
            </a:r>
            <a:endParaRPr lang="en-US" sz="3529" dirty="0"/>
          </a:p>
          <a:p>
            <a:pPr lvl="1"/>
            <a:r>
              <a:rPr lang="en-US" sz="1765" dirty="0">
                <a:gradFill>
                  <a:gsLst>
                    <a:gs pos="2920">
                      <a:schemeClr val="tx2"/>
                    </a:gs>
                    <a:gs pos="39000">
                      <a:schemeClr val="tx2"/>
                    </a:gs>
                  </a:gsLst>
                  <a:lin ang="5400000" scaled="0"/>
                </a:gradFill>
              </a:rPr>
              <a:t>Stinger is a Microsoft, </a:t>
            </a:r>
            <a:r>
              <a:rPr lang="en-US" sz="1765" dirty="0" err="1">
                <a:gradFill>
                  <a:gsLst>
                    <a:gs pos="2920">
                      <a:schemeClr val="tx2"/>
                    </a:gs>
                    <a:gs pos="39000">
                      <a:schemeClr val="tx2"/>
                    </a:gs>
                  </a:gsLst>
                  <a:lin ang="5400000" scaled="0"/>
                </a:gradFill>
              </a:rPr>
              <a:t>Hortonworks</a:t>
            </a:r>
            <a:r>
              <a:rPr lang="en-US" sz="1765" dirty="0">
                <a:gradFill>
                  <a:gsLst>
                    <a:gs pos="2920">
                      <a:schemeClr val="tx2"/>
                    </a:gs>
                    <a:gs pos="39000">
                      <a:schemeClr val="tx2"/>
                    </a:gs>
                  </a:gsLst>
                  <a:lin ang="5400000" scaled="0"/>
                </a:gradFill>
              </a:rPr>
              <a:t> and OSS driven initiative to bring interactive queries with Hive</a:t>
            </a:r>
          </a:p>
          <a:p>
            <a:pPr lvl="1"/>
            <a:r>
              <a:rPr lang="en-US" sz="1765" dirty="0">
                <a:gradFill>
                  <a:gsLst>
                    <a:gs pos="2920">
                      <a:schemeClr val="tx2"/>
                    </a:gs>
                    <a:gs pos="39000">
                      <a:schemeClr val="tx2"/>
                    </a:gs>
                  </a:gsLst>
                  <a:lin ang="5400000" scaled="0"/>
                </a:gradFill>
              </a:rPr>
              <a:t>Brings query execution engine technology from Microsoft SQL Server to Hive</a:t>
            </a:r>
          </a:p>
          <a:p>
            <a:pPr lvl="1"/>
            <a:r>
              <a:rPr lang="en-US" sz="1765" dirty="0">
                <a:gradFill>
                  <a:gsLst>
                    <a:gs pos="2920">
                      <a:schemeClr val="tx2"/>
                    </a:gs>
                    <a:gs pos="39000">
                      <a:schemeClr val="tx2"/>
                    </a:gs>
                  </a:gsLst>
                  <a:lin ang="5400000" scaled="0"/>
                </a:gradFill>
              </a:rPr>
              <a:t>Performance gains up to 100x</a:t>
            </a:r>
          </a:p>
        </p:txBody>
      </p:sp>
      <p:grpSp>
        <p:nvGrpSpPr>
          <p:cNvPr id="52" name="Group 1"/>
          <p:cNvGrpSpPr/>
          <p:nvPr/>
        </p:nvGrpSpPr>
        <p:grpSpPr>
          <a:xfrm>
            <a:off x="3892291" y="4136061"/>
            <a:ext cx="7809288" cy="2730592"/>
            <a:chOff x="6644688" y="3286400"/>
            <a:chExt cx="5439939" cy="1934136"/>
          </a:xfrm>
        </p:grpSpPr>
        <p:sp>
          <p:nvSpPr>
            <p:cNvPr id="53" name="Rectangle 4"/>
            <p:cNvSpPr/>
            <p:nvPr/>
          </p:nvSpPr>
          <p:spPr bwMode="auto">
            <a:xfrm>
              <a:off x="9329238" y="3286400"/>
              <a:ext cx="2755389" cy="17615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Isosceles Triangle 29"/>
            <p:cNvSpPr/>
            <p:nvPr/>
          </p:nvSpPr>
          <p:spPr bwMode="auto">
            <a:xfrm rot="16200000">
              <a:off x="7726235" y="3436415"/>
              <a:ext cx="1761556" cy="1461530"/>
            </a:xfrm>
            <a:custGeom>
              <a:avLst/>
              <a:gdLst>
                <a:gd name="connsiteX0" fmla="*/ 0 w 1960498"/>
                <a:gd name="connsiteY0" fmla="*/ 1481026 h 1481026"/>
                <a:gd name="connsiteX1" fmla="*/ 930335 w 1960498"/>
                <a:gd name="connsiteY1" fmla="*/ 0 h 1481026"/>
                <a:gd name="connsiteX2" fmla="*/ 1960498 w 1960498"/>
                <a:gd name="connsiteY2" fmla="*/ 1481026 h 1481026"/>
                <a:gd name="connsiteX3" fmla="*/ 0 w 1960498"/>
                <a:gd name="connsiteY3" fmla="*/ 1481026 h 1481026"/>
                <a:gd name="connsiteX0" fmla="*/ 0 w 1801472"/>
                <a:gd name="connsiteY0" fmla="*/ 1490965 h 1490965"/>
                <a:gd name="connsiteX1" fmla="*/ 771309 w 1801472"/>
                <a:gd name="connsiteY1" fmla="*/ 0 h 1490965"/>
                <a:gd name="connsiteX2" fmla="*/ 1801472 w 1801472"/>
                <a:gd name="connsiteY2" fmla="*/ 1481026 h 1490965"/>
                <a:gd name="connsiteX3" fmla="*/ 0 w 1801472"/>
                <a:gd name="connsiteY3" fmla="*/ 1490965 h 1490965"/>
              </a:gdLst>
              <a:ahLst/>
              <a:cxnLst>
                <a:cxn ang="0">
                  <a:pos x="connsiteX0" y="connsiteY0"/>
                </a:cxn>
                <a:cxn ang="0">
                  <a:pos x="connsiteX1" y="connsiteY1"/>
                </a:cxn>
                <a:cxn ang="0">
                  <a:pos x="connsiteX2" y="connsiteY2"/>
                </a:cxn>
                <a:cxn ang="0">
                  <a:pos x="connsiteX3" y="connsiteY3"/>
                </a:cxn>
              </a:cxnLst>
              <a:rect l="l" t="t" r="r" b="b"/>
              <a:pathLst>
                <a:path w="1801472" h="1490965">
                  <a:moveTo>
                    <a:pt x="0" y="1490965"/>
                  </a:moveTo>
                  <a:lnTo>
                    <a:pt x="771309" y="0"/>
                  </a:lnTo>
                  <a:lnTo>
                    <a:pt x="1801472" y="1481026"/>
                  </a:lnTo>
                  <a:lnTo>
                    <a:pt x="0" y="149096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2"/>
            <p:cNvSpPr/>
            <p:nvPr/>
          </p:nvSpPr>
          <p:spPr bwMode="auto">
            <a:xfrm>
              <a:off x="6730443" y="4598770"/>
              <a:ext cx="1288040" cy="615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763"/>
            <p:cNvSpPr txBox="1"/>
            <p:nvPr/>
          </p:nvSpPr>
          <p:spPr>
            <a:xfrm>
              <a:off x="7815688" y="3357443"/>
              <a:ext cx="1197206" cy="211464"/>
            </a:xfrm>
            <a:prstGeom prst="rect">
              <a:avLst/>
            </a:prstGeom>
            <a:noFill/>
          </p:spPr>
          <p:txBody>
            <a:bodyPr wrap="square" lIns="0" tIns="0" rIns="0" bIns="0" rtlCol="0">
              <a:spAutoFit/>
            </a:bodyPr>
            <a:lstStyle>
              <a:defPPr>
                <a:defRPr lang="en-US"/>
              </a:defPPr>
              <a:lvl1pPr algn="r">
                <a:lnSpc>
                  <a:spcPct val="90000"/>
                </a:lnSpc>
                <a:defRPr sz="2400">
                  <a:gradFill>
                    <a:gsLst>
                      <a:gs pos="2917">
                        <a:srgbClr val="505050"/>
                      </a:gs>
                      <a:gs pos="30000">
                        <a:srgbClr val="505050"/>
                      </a:gs>
                    </a:gsLst>
                    <a:lin ang="5400000" scaled="0"/>
                  </a:gradFill>
                </a:defRPr>
              </a:lvl1pPr>
            </a:lstStyle>
            <a:p>
              <a:pPr algn="l"/>
              <a:r>
                <a:rPr lang="en-US" sz="1078" dirty="0"/>
                <a:t>Microsoft contribution to Apache code</a:t>
              </a:r>
            </a:p>
          </p:txBody>
        </p:sp>
        <p:cxnSp>
          <p:nvCxnSpPr>
            <p:cNvPr id="58" name="Elbow Connector 10"/>
            <p:cNvCxnSpPr>
              <a:endCxn id="143" idx="2"/>
            </p:cNvCxnSpPr>
            <p:nvPr/>
          </p:nvCxnSpPr>
          <p:spPr>
            <a:xfrm rot="5400000">
              <a:off x="7768131" y="3889443"/>
              <a:ext cx="774544" cy="27384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6"/>
            <p:cNvSpPr/>
            <p:nvPr/>
          </p:nvSpPr>
          <p:spPr bwMode="auto">
            <a:xfrm>
              <a:off x="9510272" y="3570970"/>
              <a:ext cx="517236" cy="1079387"/>
            </a:xfrm>
            <a:prstGeom prst="rect">
              <a:avLst/>
            </a:prstGeom>
            <a:solidFill>
              <a:srgbClr val="287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1400s</a:t>
              </a:r>
            </a:p>
          </p:txBody>
        </p:sp>
        <p:sp>
          <p:nvSpPr>
            <p:cNvPr id="61" name="Rectangle 7"/>
            <p:cNvSpPr/>
            <p:nvPr/>
          </p:nvSpPr>
          <p:spPr bwMode="auto">
            <a:xfrm>
              <a:off x="10391131" y="4115316"/>
              <a:ext cx="517236" cy="535041"/>
            </a:xfrm>
            <a:prstGeom prst="rect">
              <a:avLst/>
            </a:prstGeom>
            <a:solidFill>
              <a:srgbClr val="287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44.3s</a:t>
              </a:r>
            </a:p>
          </p:txBody>
        </p:sp>
        <p:sp>
          <p:nvSpPr>
            <p:cNvPr id="62" name="Rectangle 8"/>
            <p:cNvSpPr/>
            <p:nvPr/>
          </p:nvSpPr>
          <p:spPr bwMode="auto">
            <a:xfrm>
              <a:off x="11271990" y="4360348"/>
              <a:ext cx="517236" cy="290009"/>
            </a:xfrm>
            <a:prstGeom prst="rect">
              <a:avLst/>
            </a:prstGeom>
            <a:solidFill>
              <a:srgbClr val="287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35.1s</a:t>
              </a:r>
            </a:p>
          </p:txBody>
        </p:sp>
        <p:sp>
          <p:nvSpPr>
            <p:cNvPr id="63" name="TextBox 9"/>
            <p:cNvSpPr txBox="1"/>
            <p:nvPr/>
          </p:nvSpPr>
          <p:spPr>
            <a:xfrm>
              <a:off x="9272649" y="3307044"/>
              <a:ext cx="2715470" cy="310961"/>
            </a:xfrm>
            <a:prstGeom prst="rect">
              <a:avLst/>
            </a:prstGeom>
            <a:noFill/>
          </p:spPr>
          <p:txBody>
            <a:bodyPr wrap="square" lIns="179285" tIns="143428" rIns="179285" bIns="143428" rtlCol="0">
              <a:spAutoFit/>
            </a:bodyPr>
            <a:lstStyle/>
            <a:p>
              <a:pPr>
                <a:lnSpc>
                  <a:spcPct val="90000"/>
                </a:lnSpc>
              </a:pPr>
              <a:r>
                <a:rPr lang="en-US" sz="1078" dirty="0">
                  <a:gradFill>
                    <a:gsLst>
                      <a:gs pos="2917">
                        <a:srgbClr val="505050"/>
                      </a:gs>
                      <a:gs pos="30000">
                        <a:srgbClr val="505050"/>
                      </a:gs>
                    </a:gsLst>
                    <a:lin ang="5400000" scaled="0"/>
                  </a:gradFill>
                </a:rPr>
                <a:t>TPC-DS Query 27– 1 TB of Data</a:t>
              </a:r>
            </a:p>
          </p:txBody>
        </p:sp>
        <p:sp>
          <p:nvSpPr>
            <p:cNvPr id="64" name="TextBox 10"/>
            <p:cNvSpPr txBox="1"/>
            <p:nvPr/>
          </p:nvSpPr>
          <p:spPr>
            <a:xfrm>
              <a:off x="9391874" y="4645330"/>
              <a:ext cx="754033" cy="320579"/>
            </a:xfrm>
            <a:prstGeom prst="rect">
              <a:avLst/>
            </a:prstGeom>
            <a:noFill/>
          </p:spPr>
          <p:txBody>
            <a:bodyPr wrap="square" lIns="179285" tIns="143428" rIns="179285" bIns="143428" rtlCol="0">
              <a:spAutoFit/>
            </a:bodyPr>
            <a:lstStyle/>
            <a:p>
              <a:pPr algn="ctr">
                <a:lnSpc>
                  <a:spcPct val="90000"/>
                </a:lnSpc>
              </a:pPr>
              <a:r>
                <a:rPr lang="en-US" sz="1176" dirty="0">
                  <a:gradFill>
                    <a:gsLst>
                      <a:gs pos="2917">
                        <a:srgbClr val="505050"/>
                      </a:gs>
                      <a:gs pos="30000">
                        <a:srgbClr val="505050"/>
                      </a:gs>
                    </a:gsLst>
                    <a:lin ang="5400000" scaled="0"/>
                  </a:gradFill>
                </a:rPr>
                <a:t>Hive 10</a:t>
              </a:r>
            </a:p>
          </p:txBody>
        </p:sp>
        <p:sp>
          <p:nvSpPr>
            <p:cNvPr id="65" name="TextBox 11"/>
            <p:cNvSpPr txBox="1"/>
            <p:nvPr/>
          </p:nvSpPr>
          <p:spPr>
            <a:xfrm>
              <a:off x="10229243" y="4645330"/>
              <a:ext cx="841011" cy="435987"/>
            </a:xfrm>
            <a:prstGeom prst="rect">
              <a:avLst/>
            </a:prstGeom>
            <a:noFill/>
          </p:spPr>
          <p:txBody>
            <a:bodyPr wrap="square" lIns="179285" tIns="143428" rIns="179285" bIns="143428" rtlCol="0">
              <a:spAutoFit/>
            </a:bodyPr>
            <a:lstStyle/>
            <a:p>
              <a:pPr algn="ctr">
                <a:lnSpc>
                  <a:spcPct val="90000"/>
                </a:lnSpc>
              </a:pPr>
              <a:r>
                <a:rPr lang="en-US" sz="1176" dirty="0">
                  <a:gradFill>
                    <a:gsLst>
                      <a:gs pos="2917">
                        <a:srgbClr val="505050"/>
                      </a:gs>
                      <a:gs pos="30000">
                        <a:srgbClr val="505050"/>
                      </a:gs>
                    </a:gsLst>
                    <a:lin ang="5400000" scaled="0"/>
                  </a:gradFill>
                </a:rPr>
                <a:t>HDP 1.3 /</a:t>
              </a:r>
              <a:br>
                <a:rPr lang="en-US" sz="1176" dirty="0">
                  <a:gradFill>
                    <a:gsLst>
                      <a:gs pos="2917">
                        <a:srgbClr val="505050"/>
                      </a:gs>
                      <a:gs pos="30000">
                        <a:srgbClr val="505050"/>
                      </a:gs>
                    </a:gsLst>
                    <a:lin ang="5400000" scaled="0"/>
                  </a:gradFill>
                </a:rPr>
              </a:br>
              <a:r>
                <a:rPr lang="en-US" sz="1176" dirty="0">
                  <a:gradFill>
                    <a:gsLst>
                      <a:gs pos="2917">
                        <a:srgbClr val="505050"/>
                      </a:gs>
                      <a:gs pos="30000">
                        <a:srgbClr val="505050"/>
                      </a:gs>
                    </a:gsLst>
                    <a:lin ang="5400000" scaled="0"/>
                  </a:gradFill>
                </a:rPr>
                <a:t>Hive 11</a:t>
              </a:r>
            </a:p>
          </p:txBody>
        </p:sp>
        <p:sp>
          <p:nvSpPr>
            <p:cNvPr id="66" name="TextBox 12"/>
            <p:cNvSpPr txBox="1"/>
            <p:nvPr/>
          </p:nvSpPr>
          <p:spPr>
            <a:xfrm>
              <a:off x="11156009" y="4645330"/>
              <a:ext cx="749199" cy="320579"/>
            </a:xfrm>
            <a:prstGeom prst="rect">
              <a:avLst/>
            </a:prstGeom>
            <a:noFill/>
          </p:spPr>
          <p:txBody>
            <a:bodyPr wrap="square" lIns="179285" tIns="143428" rIns="179285" bIns="143428" rtlCol="0">
              <a:spAutoFit/>
            </a:bodyPr>
            <a:lstStyle/>
            <a:p>
              <a:pPr algn="ctr">
                <a:lnSpc>
                  <a:spcPct val="90000"/>
                </a:lnSpc>
              </a:pPr>
              <a:r>
                <a:rPr lang="en-US" sz="1176" dirty="0">
                  <a:gradFill>
                    <a:gsLst>
                      <a:gs pos="2917">
                        <a:srgbClr val="505050"/>
                      </a:gs>
                      <a:gs pos="30000">
                        <a:srgbClr val="505050"/>
                      </a:gs>
                    </a:gsLst>
                    <a:lin ang="5400000" scaled="0"/>
                  </a:gradFill>
                </a:rPr>
                <a:t>HDP 2.0</a:t>
              </a:r>
            </a:p>
          </p:txBody>
        </p:sp>
        <p:cxnSp>
          <p:nvCxnSpPr>
            <p:cNvPr id="67" name="Straight Connector 13"/>
            <p:cNvCxnSpPr/>
            <p:nvPr/>
          </p:nvCxnSpPr>
          <p:spPr>
            <a:xfrm>
              <a:off x="9395882" y="4650290"/>
              <a:ext cx="2509326" cy="0"/>
            </a:xfrm>
            <a:prstGeom prst="line">
              <a:avLst/>
            </a:prstGeom>
            <a:ln w="285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14"/>
            <p:cNvSpPr txBox="1"/>
            <p:nvPr/>
          </p:nvSpPr>
          <p:spPr>
            <a:xfrm>
              <a:off x="10374691" y="3978633"/>
              <a:ext cx="728039" cy="105733"/>
            </a:xfrm>
            <a:prstGeom prst="rect">
              <a:avLst/>
            </a:prstGeom>
            <a:noFill/>
          </p:spPr>
          <p:txBody>
            <a:bodyPr wrap="square" lIns="0" tIns="0" rIns="0" bIns="0" rtlCol="0">
              <a:spAutoFit/>
            </a:bodyPr>
            <a:lstStyle/>
            <a:p>
              <a:pPr>
                <a:lnSpc>
                  <a:spcPct val="90000"/>
                </a:lnSpc>
              </a:pPr>
              <a:r>
                <a:rPr lang="en-US" sz="1078" dirty="0">
                  <a:gradFill>
                    <a:gsLst>
                      <a:gs pos="2917">
                        <a:srgbClr val="505050"/>
                      </a:gs>
                      <a:gs pos="30000">
                        <a:srgbClr val="505050"/>
                      </a:gs>
                    </a:gsLst>
                    <a:lin ang="5400000" scaled="0"/>
                  </a:gradFill>
                </a:rPr>
                <a:t>32x Speedup</a:t>
              </a:r>
            </a:p>
          </p:txBody>
        </p:sp>
        <p:sp>
          <p:nvSpPr>
            <p:cNvPr id="69" name="TextBox 15"/>
            <p:cNvSpPr txBox="1"/>
            <p:nvPr/>
          </p:nvSpPr>
          <p:spPr>
            <a:xfrm>
              <a:off x="11282951" y="4113927"/>
              <a:ext cx="728039" cy="211464"/>
            </a:xfrm>
            <a:prstGeom prst="rect">
              <a:avLst/>
            </a:prstGeom>
            <a:noFill/>
          </p:spPr>
          <p:txBody>
            <a:bodyPr wrap="square" lIns="0" tIns="0" rIns="0" bIns="0" rtlCol="0">
              <a:spAutoFit/>
            </a:bodyPr>
            <a:lstStyle/>
            <a:p>
              <a:pPr>
                <a:lnSpc>
                  <a:spcPct val="90000"/>
                </a:lnSpc>
              </a:pPr>
              <a:r>
                <a:rPr lang="en-US" sz="1078" dirty="0">
                  <a:gradFill>
                    <a:gsLst>
                      <a:gs pos="2917">
                        <a:srgbClr val="505050"/>
                      </a:gs>
                      <a:gs pos="30000">
                        <a:srgbClr val="505050"/>
                      </a:gs>
                    </a:gsLst>
                    <a:lin ang="5400000" scaled="0"/>
                  </a:gradFill>
                </a:rPr>
                <a:t>40X</a:t>
              </a:r>
            </a:p>
            <a:p>
              <a:pPr>
                <a:lnSpc>
                  <a:spcPct val="90000"/>
                </a:lnSpc>
              </a:pPr>
              <a:r>
                <a:rPr lang="en-US" sz="1078" dirty="0">
                  <a:gradFill>
                    <a:gsLst>
                      <a:gs pos="2917">
                        <a:srgbClr val="505050"/>
                      </a:gs>
                      <a:gs pos="30000">
                        <a:srgbClr val="505050"/>
                      </a:gs>
                    </a:gsLst>
                    <a:lin ang="5400000" scaled="0"/>
                  </a:gradFill>
                </a:rPr>
                <a:t>Speedup</a:t>
              </a:r>
            </a:p>
          </p:txBody>
        </p:sp>
        <p:grpSp>
          <p:nvGrpSpPr>
            <p:cNvPr id="70" name="Group 73"/>
            <p:cNvGrpSpPr/>
            <p:nvPr/>
          </p:nvGrpSpPr>
          <p:grpSpPr>
            <a:xfrm>
              <a:off x="6730443" y="4115315"/>
              <a:ext cx="1288043" cy="934525"/>
              <a:chOff x="-1148535" y="2797985"/>
              <a:chExt cx="1421075" cy="1031045"/>
            </a:xfrm>
          </p:grpSpPr>
          <p:grpSp>
            <p:nvGrpSpPr>
              <p:cNvPr id="151" name="Group 541"/>
              <p:cNvGrpSpPr/>
              <p:nvPr/>
            </p:nvGrpSpPr>
            <p:grpSpPr>
              <a:xfrm>
                <a:off x="-603453" y="2797985"/>
                <a:ext cx="330913" cy="380741"/>
                <a:chOff x="732997" y="4287556"/>
                <a:chExt cx="469611" cy="540324"/>
              </a:xfrm>
            </p:grpSpPr>
            <p:sp>
              <p:nvSpPr>
                <p:cNvPr id="186"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87"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88"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52" name="Group 542"/>
              <p:cNvGrpSpPr/>
              <p:nvPr/>
            </p:nvGrpSpPr>
            <p:grpSpPr>
              <a:xfrm>
                <a:off x="-330913" y="2959181"/>
                <a:ext cx="330913" cy="380741"/>
                <a:chOff x="885397" y="4439956"/>
                <a:chExt cx="469611" cy="540324"/>
              </a:xfrm>
            </p:grpSpPr>
            <p:sp>
              <p:nvSpPr>
                <p:cNvPr id="183"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84"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85"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53" name="Group 543"/>
              <p:cNvGrpSpPr/>
              <p:nvPr/>
            </p:nvGrpSpPr>
            <p:grpSpPr>
              <a:xfrm>
                <a:off x="-58373" y="3134132"/>
                <a:ext cx="330913" cy="371399"/>
                <a:chOff x="885397" y="4453213"/>
                <a:chExt cx="469611" cy="527067"/>
              </a:xfrm>
            </p:grpSpPr>
            <p:sp>
              <p:nvSpPr>
                <p:cNvPr id="180"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81"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82" name="Freeform 16"/>
                <p:cNvSpPr>
                  <a:spLocks/>
                </p:cNvSpPr>
                <p:nvPr/>
              </p:nvSpPr>
              <p:spPr bwMode="auto">
                <a:xfrm>
                  <a:off x="885397" y="4453213"/>
                  <a:ext cx="469611" cy="269775"/>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54" name="Group 74"/>
              <p:cNvGrpSpPr/>
              <p:nvPr/>
            </p:nvGrpSpPr>
            <p:grpSpPr>
              <a:xfrm>
                <a:off x="-869886" y="2959494"/>
                <a:ext cx="875993" cy="707553"/>
                <a:chOff x="-860361" y="2988069"/>
                <a:chExt cx="875993" cy="707553"/>
              </a:xfrm>
            </p:grpSpPr>
            <p:grpSp>
              <p:nvGrpSpPr>
                <p:cNvPr id="168" name="Group 558"/>
                <p:cNvGrpSpPr/>
                <p:nvPr/>
              </p:nvGrpSpPr>
              <p:grpSpPr>
                <a:xfrm>
                  <a:off x="-860361" y="2988069"/>
                  <a:ext cx="330913" cy="380741"/>
                  <a:chOff x="732997" y="4287556"/>
                  <a:chExt cx="469611" cy="540324"/>
                </a:xfrm>
              </p:grpSpPr>
              <p:sp>
                <p:nvSpPr>
                  <p:cNvPr id="177"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78"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79"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69" name="Group 559"/>
                <p:cNvGrpSpPr/>
                <p:nvPr/>
              </p:nvGrpSpPr>
              <p:grpSpPr>
                <a:xfrm>
                  <a:off x="-587821" y="3149265"/>
                  <a:ext cx="330913" cy="380741"/>
                  <a:chOff x="885397" y="4439956"/>
                  <a:chExt cx="469611" cy="540324"/>
                </a:xfrm>
              </p:grpSpPr>
              <p:sp>
                <p:nvSpPr>
                  <p:cNvPr id="174"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75"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76"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70" name="Group 560"/>
                <p:cNvGrpSpPr/>
                <p:nvPr/>
              </p:nvGrpSpPr>
              <p:grpSpPr>
                <a:xfrm>
                  <a:off x="-315281" y="3318585"/>
                  <a:ext cx="330913" cy="377037"/>
                  <a:chOff x="885397" y="4445213"/>
                  <a:chExt cx="469611" cy="535067"/>
                </a:xfrm>
              </p:grpSpPr>
              <p:sp>
                <p:nvSpPr>
                  <p:cNvPr id="171"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72"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73"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grpSp>
            <p:nvGrpSpPr>
              <p:cNvPr id="155" name="Group 545"/>
              <p:cNvGrpSpPr/>
              <p:nvPr/>
            </p:nvGrpSpPr>
            <p:grpSpPr>
              <a:xfrm>
                <a:off x="-1148535" y="3121480"/>
                <a:ext cx="875993" cy="707550"/>
                <a:chOff x="-860361" y="2988069"/>
                <a:chExt cx="875993" cy="707550"/>
              </a:xfrm>
            </p:grpSpPr>
            <p:grpSp>
              <p:nvGrpSpPr>
                <p:cNvPr id="156" name="Group 546"/>
                <p:cNvGrpSpPr/>
                <p:nvPr/>
              </p:nvGrpSpPr>
              <p:grpSpPr>
                <a:xfrm>
                  <a:off x="-860361" y="2988069"/>
                  <a:ext cx="330913" cy="380741"/>
                  <a:chOff x="732997" y="4287556"/>
                  <a:chExt cx="469611" cy="540324"/>
                </a:xfrm>
              </p:grpSpPr>
              <p:sp>
                <p:nvSpPr>
                  <p:cNvPr id="165"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66"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67"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57" name="Group 547"/>
                <p:cNvGrpSpPr/>
                <p:nvPr/>
              </p:nvGrpSpPr>
              <p:grpSpPr>
                <a:xfrm>
                  <a:off x="-587821" y="3152972"/>
                  <a:ext cx="330913" cy="377037"/>
                  <a:chOff x="885397" y="4445213"/>
                  <a:chExt cx="469611" cy="535067"/>
                </a:xfrm>
              </p:grpSpPr>
              <p:sp>
                <p:nvSpPr>
                  <p:cNvPr id="162"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63"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64"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58" name="Group 548"/>
                <p:cNvGrpSpPr/>
                <p:nvPr/>
              </p:nvGrpSpPr>
              <p:grpSpPr>
                <a:xfrm>
                  <a:off x="-315281" y="3314878"/>
                  <a:ext cx="330913" cy="380741"/>
                  <a:chOff x="885397" y="4439956"/>
                  <a:chExt cx="469611" cy="540324"/>
                </a:xfrm>
              </p:grpSpPr>
              <p:sp>
                <p:nvSpPr>
                  <p:cNvPr id="159"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60"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61"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grpSp>
        <p:grpSp>
          <p:nvGrpSpPr>
            <p:cNvPr id="71" name="Group 73"/>
            <p:cNvGrpSpPr/>
            <p:nvPr/>
          </p:nvGrpSpPr>
          <p:grpSpPr>
            <a:xfrm>
              <a:off x="6730440" y="3858721"/>
              <a:ext cx="1288043" cy="934525"/>
              <a:chOff x="-1148535" y="2797985"/>
              <a:chExt cx="1421075" cy="1031045"/>
            </a:xfrm>
          </p:grpSpPr>
          <p:grpSp>
            <p:nvGrpSpPr>
              <p:cNvPr id="113" name="Group 541"/>
              <p:cNvGrpSpPr/>
              <p:nvPr/>
            </p:nvGrpSpPr>
            <p:grpSpPr>
              <a:xfrm>
                <a:off x="-603453" y="2797985"/>
                <a:ext cx="330913" cy="380741"/>
                <a:chOff x="732997" y="4287556"/>
                <a:chExt cx="469611" cy="540324"/>
              </a:xfrm>
            </p:grpSpPr>
            <p:sp>
              <p:nvSpPr>
                <p:cNvPr id="148"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49"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50"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14" name="Group 542"/>
              <p:cNvGrpSpPr/>
              <p:nvPr/>
            </p:nvGrpSpPr>
            <p:grpSpPr>
              <a:xfrm>
                <a:off x="-330913" y="2959181"/>
                <a:ext cx="330913" cy="380741"/>
                <a:chOff x="885397" y="4439956"/>
                <a:chExt cx="469611" cy="540324"/>
              </a:xfrm>
            </p:grpSpPr>
            <p:sp>
              <p:nvSpPr>
                <p:cNvPr id="145"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46"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47"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15" name="Group 543"/>
              <p:cNvGrpSpPr/>
              <p:nvPr/>
            </p:nvGrpSpPr>
            <p:grpSpPr>
              <a:xfrm>
                <a:off x="-58373" y="3124794"/>
                <a:ext cx="330913" cy="380741"/>
                <a:chOff x="885397" y="4439956"/>
                <a:chExt cx="469611" cy="540324"/>
              </a:xfrm>
            </p:grpSpPr>
            <p:sp>
              <p:nvSpPr>
                <p:cNvPr id="142"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43"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44"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16" name="Group 74"/>
              <p:cNvGrpSpPr/>
              <p:nvPr/>
            </p:nvGrpSpPr>
            <p:grpSpPr>
              <a:xfrm>
                <a:off x="-869886" y="2959494"/>
                <a:ext cx="875993" cy="707553"/>
                <a:chOff x="-860361" y="2988069"/>
                <a:chExt cx="875993" cy="707553"/>
              </a:xfrm>
            </p:grpSpPr>
            <p:grpSp>
              <p:nvGrpSpPr>
                <p:cNvPr id="130" name="Group 558"/>
                <p:cNvGrpSpPr/>
                <p:nvPr/>
              </p:nvGrpSpPr>
              <p:grpSpPr>
                <a:xfrm>
                  <a:off x="-860361" y="2988069"/>
                  <a:ext cx="330913" cy="380741"/>
                  <a:chOff x="732997" y="4287556"/>
                  <a:chExt cx="469611" cy="540324"/>
                </a:xfrm>
              </p:grpSpPr>
              <p:sp>
                <p:nvSpPr>
                  <p:cNvPr id="139"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40"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41"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31" name="Group 559"/>
                <p:cNvGrpSpPr/>
                <p:nvPr/>
              </p:nvGrpSpPr>
              <p:grpSpPr>
                <a:xfrm>
                  <a:off x="-587821" y="3149265"/>
                  <a:ext cx="330913" cy="380741"/>
                  <a:chOff x="885397" y="4439956"/>
                  <a:chExt cx="469611" cy="540324"/>
                </a:xfrm>
              </p:grpSpPr>
              <p:sp>
                <p:nvSpPr>
                  <p:cNvPr id="136"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37"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38"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32" name="Group 560"/>
                <p:cNvGrpSpPr/>
                <p:nvPr/>
              </p:nvGrpSpPr>
              <p:grpSpPr>
                <a:xfrm>
                  <a:off x="-315281" y="3318585"/>
                  <a:ext cx="330913" cy="377037"/>
                  <a:chOff x="885397" y="4445213"/>
                  <a:chExt cx="469611" cy="535067"/>
                </a:xfrm>
              </p:grpSpPr>
              <p:sp>
                <p:nvSpPr>
                  <p:cNvPr id="133"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34"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35"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grpSp>
            <p:nvGrpSpPr>
              <p:cNvPr id="117" name="Group 545"/>
              <p:cNvGrpSpPr/>
              <p:nvPr/>
            </p:nvGrpSpPr>
            <p:grpSpPr>
              <a:xfrm>
                <a:off x="-1148535" y="3131993"/>
                <a:ext cx="875993" cy="697037"/>
                <a:chOff x="-860361" y="2998582"/>
                <a:chExt cx="875993" cy="697037"/>
              </a:xfrm>
            </p:grpSpPr>
            <p:grpSp>
              <p:nvGrpSpPr>
                <p:cNvPr id="118" name="Group 546"/>
                <p:cNvGrpSpPr/>
                <p:nvPr/>
              </p:nvGrpSpPr>
              <p:grpSpPr>
                <a:xfrm>
                  <a:off x="-860361" y="2998582"/>
                  <a:ext cx="330913" cy="370233"/>
                  <a:chOff x="732997" y="4302469"/>
                  <a:chExt cx="469611" cy="525411"/>
                </a:xfrm>
              </p:grpSpPr>
              <p:sp>
                <p:nvSpPr>
                  <p:cNvPr id="127"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28"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29" name="Freeform 16"/>
                  <p:cNvSpPr>
                    <a:spLocks/>
                  </p:cNvSpPr>
                  <p:nvPr/>
                </p:nvSpPr>
                <p:spPr bwMode="auto">
                  <a:xfrm>
                    <a:off x="732997" y="4302469"/>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19" name="Group 547"/>
                <p:cNvGrpSpPr/>
                <p:nvPr/>
              </p:nvGrpSpPr>
              <p:grpSpPr>
                <a:xfrm>
                  <a:off x="-587821" y="3152972"/>
                  <a:ext cx="330913" cy="377037"/>
                  <a:chOff x="885397" y="4445213"/>
                  <a:chExt cx="469611" cy="535067"/>
                </a:xfrm>
              </p:grpSpPr>
              <p:sp>
                <p:nvSpPr>
                  <p:cNvPr id="124"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25"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26"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120" name="Group 548"/>
                <p:cNvGrpSpPr/>
                <p:nvPr/>
              </p:nvGrpSpPr>
              <p:grpSpPr>
                <a:xfrm>
                  <a:off x="-315281" y="3314878"/>
                  <a:ext cx="330913" cy="380741"/>
                  <a:chOff x="885397" y="4439956"/>
                  <a:chExt cx="469611" cy="540324"/>
                </a:xfrm>
              </p:grpSpPr>
              <p:sp>
                <p:nvSpPr>
                  <p:cNvPr id="121"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22"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23"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grpSp>
        <p:grpSp>
          <p:nvGrpSpPr>
            <p:cNvPr id="72" name="Group 73"/>
            <p:cNvGrpSpPr/>
            <p:nvPr/>
          </p:nvGrpSpPr>
          <p:grpSpPr>
            <a:xfrm>
              <a:off x="6737930" y="3585083"/>
              <a:ext cx="1288043" cy="934525"/>
              <a:chOff x="-1148535" y="2797985"/>
              <a:chExt cx="1421075" cy="1031045"/>
            </a:xfrm>
          </p:grpSpPr>
          <p:grpSp>
            <p:nvGrpSpPr>
              <p:cNvPr id="75" name="Group 541"/>
              <p:cNvGrpSpPr/>
              <p:nvPr/>
            </p:nvGrpSpPr>
            <p:grpSpPr>
              <a:xfrm>
                <a:off x="-603453" y="2797985"/>
                <a:ext cx="330913" cy="380741"/>
                <a:chOff x="732997" y="4287556"/>
                <a:chExt cx="469611" cy="540324"/>
              </a:xfrm>
            </p:grpSpPr>
            <p:sp>
              <p:nvSpPr>
                <p:cNvPr id="110"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11"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12"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76" name="Group 542"/>
              <p:cNvGrpSpPr/>
              <p:nvPr/>
            </p:nvGrpSpPr>
            <p:grpSpPr>
              <a:xfrm>
                <a:off x="-330913" y="2959181"/>
                <a:ext cx="330913" cy="380741"/>
                <a:chOff x="885397" y="4439956"/>
                <a:chExt cx="469611" cy="540324"/>
              </a:xfrm>
            </p:grpSpPr>
            <p:sp>
              <p:nvSpPr>
                <p:cNvPr id="107"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08"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09"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77" name="Group 543"/>
              <p:cNvGrpSpPr/>
              <p:nvPr/>
            </p:nvGrpSpPr>
            <p:grpSpPr>
              <a:xfrm>
                <a:off x="-58373" y="3124794"/>
                <a:ext cx="330913" cy="380741"/>
                <a:chOff x="885397" y="4439956"/>
                <a:chExt cx="469611" cy="540324"/>
              </a:xfrm>
            </p:grpSpPr>
            <p:sp>
              <p:nvSpPr>
                <p:cNvPr id="104"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05"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06"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78" name="Group 77"/>
              <p:cNvGrpSpPr/>
              <p:nvPr/>
            </p:nvGrpSpPr>
            <p:grpSpPr>
              <a:xfrm>
                <a:off x="-869886" y="2959494"/>
                <a:ext cx="875993" cy="707553"/>
                <a:chOff x="-860361" y="2988069"/>
                <a:chExt cx="875993" cy="707553"/>
              </a:xfrm>
            </p:grpSpPr>
            <p:grpSp>
              <p:nvGrpSpPr>
                <p:cNvPr id="92" name="Group 558"/>
                <p:cNvGrpSpPr/>
                <p:nvPr/>
              </p:nvGrpSpPr>
              <p:grpSpPr>
                <a:xfrm>
                  <a:off x="-860361" y="2988069"/>
                  <a:ext cx="330913" cy="380741"/>
                  <a:chOff x="732997" y="4287556"/>
                  <a:chExt cx="469611" cy="540324"/>
                </a:xfrm>
              </p:grpSpPr>
              <p:sp>
                <p:nvSpPr>
                  <p:cNvPr id="101"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02"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03"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93" name="Group 559"/>
                <p:cNvGrpSpPr/>
                <p:nvPr/>
              </p:nvGrpSpPr>
              <p:grpSpPr>
                <a:xfrm>
                  <a:off x="-587821" y="3149265"/>
                  <a:ext cx="330913" cy="380741"/>
                  <a:chOff x="885397" y="4439956"/>
                  <a:chExt cx="469611" cy="540324"/>
                </a:xfrm>
              </p:grpSpPr>
              <p:sp>
                <p:nvSpPr>
                  <p:cNvPr id="98"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99"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100"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94" name="Group 560"/>
                <p:cNvGrpSpPr/>
                <p:nvPr/>
              </p:nvGrpSpPr>
              <p:grpSpPr>
                <a:xfrm>
                  <a:off x="-315281" y="3318585"/>
                  <a:ext cx="330913" cy="377037"/>
                  <a:chOff x="885397" y="4445213"/>
                  <a:chExt cx="469611" cy="535067"/>
                </a:xfrm>
              </p:grpSpPr>
              <p:sp>
                <p:nvSpPr>
                  <p:cNvPr id="95"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96"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97"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grpSp>
            <p:nvGrpSpPr>
              <p:cNvPr id="79" name="Group 545"/>
              <p:cNvGrpSpPr/>
              <p:nvPr/>
            </p:nvGrpSpPr>
            <p:grpSpPr>
              <a:xfrm>
                <a:off x="-1148535" y="3121480"/>
                <a:ext cx="875993" cy="707550"/>
                <a:chOff x="-860361" y="2988069"/>
                <a:chExt cx="875993" cy="707550"/>
              </a:xfrm>
            </p:grpSpPr>
            <p:grpSp>
              <p:nvGrpSpPr>
                <p:cNvPr id="80" name="Group 546"/>
                <p:cNvGrpSpPr/>
                <p:nvPr/>
              </p:nvGrpSpPr>
              <p:grpSpPr>
                <a:xfrm>
                  <a:off x="-860361" y="2988069"/>
                  <a:ext cx="330913" cy="380741"/>
                  <a:chOff x="732997" y="4287556"/>
                  <a:chExt cx="469611" cy="540324"/>
                </a:xfrm>
              </p:grpSpPr>
              <p:sp>
                <p:nvSpPr>
                  <p:cNvPr id="89"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90"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91"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81" name="Group 547"/>
                <p:cNvGrpSpPr/>
                <p:nvPr/>
              </p:nvGrpSpPr>
              <p:grpSpPr>
                <a:xfrm>
                  <a:off x="-587821" y="3152972"/>
                  <a:ext cx="330913" cy="377037"/>
                  <a:chOff x="885397" y="4445213"/>
                  <a:chExt cx="469611" cy="535067"/>
                </a:xfrm>
              </p:grpSpPr>
              <p:sp>
                <p:nvSpPr>
                  <p:cNvPr id="86"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87"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88"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nvGrpSpPr>
                <p:cNvPr id="82" name="Group 548"/>
                <p:cNvGrpSpPr/>
                <p:nvPr/>
              </p:nvGrpSpPr>
              <p:grpSpPr>
                <a:xfrm>
                  <a:off x="-315281" y="3314878"/>
                  <a:ext cx="330913" cy="380741"/>
                  <a:chOff x="885397" y="4439956"/>
                  <a:chExt cx="469611" cy="540324"/>
                </a:xfrm>
              </p:grpSpPr>
              <p:sp>
                <p:nvSpPr>
                  <p:cNvPr id="83"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84"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sp>
                <p:nvSpPr>
                  <p:cNvPr id="85"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745">
                      <a:solidFill>
                        <a:srgbClr val="505050"/>
                      </a:solidFill>
                    </a:endParaRPr>
                  </a:p>
                </p:txBody>
              </p:sp>
            </p:grpSp>
          </p:grpSp>
        </p:grpSp>
        <p:sp>
          <p:nvSpPr>
            <p:cNvPr id="73" name="Rectangle 717"/>
            <p:cNvSpPr/>
            <p:nvPr/>
          </p:nvSpPr>
          <p:spPr bwMode="auto">
            <a:xfrm>
              <a:off x="6739542" y="3428665"/>
              <a:ext cx="1279167" cy="921548"/>
            </a:xfrm>
            <a:custGeom>
              <a:avLst/>
              <a:gdLst>
                <a:gd name="connsiteX0" fmla="*/ 0 w 2541414"/>
                <a:gd name="connsiteY0" fmla="*/ 0 h 2541414"/>
                <a:gd name="connsiteX1" fmla="*/ 2541414 w 2541414"/>
                <a:gd name="connsiteY1" fmla="*/ 0 h 2541414"/>
                <a:gd name="connsiteX2" fmla="*/ 2541414 w 2541414"/>
                <a:gd name="connsiteY2" fmla="*/ 2541414 h 2541414"/>
                <a:gd name="connsiteX3" fmla="*/ 0 w 2541414"/>
                <a:gd name="connsiteY3" fmla="*/ 2541414 h 2541414"/>
                <a:gd name="connsiteX4" fmla="*/ 0 w 2541414"/>
                <a:gd name="connsiteY4" fmla="*/ 0 h 2541414"/>
                <a:gd name="connsiteX0" fmla="*/ 0 w 2541414"/>
                <a:gd name="connsiteY0" fmla="*/ 871671 h 3413085"/>
                <a:gd name="connsiteX1" fmla="*/ 1533011 w 2541414"/>
                <a:gd name="connsiteY1" fmla="*/ 0 h 3413085"/>
                <a:gd name="connsiteX2" fmla="*/ 2541414 w 2541414"/>
                <a:gd name="connsiteY2" fmla="*/ 3413085 h 3413085"/>
                <a:gd name="connsiteX3" fmla="*/ 0 w 2541414"/>
                <a:gd name="connsiteY3" fmla="*/ 3413085 h 3413085"/>
                <a:gd name="connsiteX4" fmla="*/ 0 w 2541414"/>
                <a:gd name="connsiteY4" fmla="*/ 871671 h 3413085"/>
                <a:gd name="connsiteX0" fmla="*/ 0 w 3011433"/>
                <a:gd name="connsiteY0" fmla="*/ 871671 h 3413085"/>
                <a:gd name="connsiteX1" fmla="*/ 1533011 w 3011433"/>
                <a:gd name="connsiteY1" fmla="*/ 0 h 3413085"/>
                <a:gd name="connsiteX2" fmla="*/ 3011433 w 3011433"/>
                <a:gd name="connsiteY2" fmla="*/ 934804 h 3413085"/>
                <a:gd name="connsiteX3" fmla="*/ 0 w 3011433"/>
                <a:gd name="connsiteY3" fmla="*/ 3413085 h 3413085"/>
                <a:gd name="connsiteX4" fmla="*/ 0 w 3011433"/>
                <a:gd name="connsiteY4" fmla="*/ 871671 h 3413085"/>
                <a:gd name="connsiteX0" fmla="*/ 0 w 3011433"/>
                <a:gd name="connsiteY0" fmla="*/ 871671 h 1558647"/>
                <a:gd name="connsiteX1" fmla="*/ 1533011 w 3011433"/>
                <a:gd name="connsiteY1" fmla="*/ 0 h 1558647"/>
                <a:gd name="connsiteX2" fmla="*/ 3011433 w 3011433"/>
                <a:gd name="connsiteY2" fmla="*/ 934804 h 1558647"/>
                <a:gd name="connsiteX3" fmla="*/ 1563880 w 3011433"/>
                <a:gd name="connsiteY3" fmla="*/ 1558647 h 1558647"/>
                <a:gd name="connsiteX4" fmla="*/ 0 w 3011433"/>
                <a:gd name="connsiteY4" fmla="*/ 871671 h 1558647"/>
                <a:gd name="connsiteX0" fmla="*/ 0 w 3011433"/>
                <a:gd name="connsiteY0" fmla="*/ 871671 h 1797929"/>
                <a:gd name="connsiteX1" fmla="*/ 1533011 w 3011433"/>
                <a:gd name="connsiteY1" fmla="*/ 0 h 1797929"/>
                <a:gd name="connsiteX2" fmla="*/ 3011433 w 3011433"/>
                <a:gd name="connsiteY2" fmla="*/ 934804 h 1797929"/>
                <a:gd name="connsiteX3" fmla="*/ 1486968 w 3011433"/>
                <a:gd name="connsiteY3" fmla="*/ 1797929 h 1797929"/>
                <a:gd name="connsiteX4" fmla="*/ 0 w 3011433"/>
                <a:gd name="connsiteY4" fmla="*/ 871671 h 1797929"/>
                <a:gd name="connsiteX0" fmla="*/ 0 w 3011433"/>
                <a:gd name="connsiteY0" fmla="*/ 854579 h 1780837"/>
                <a:gd name="connsiteX1" fmla="*/ 1498827 w 3011433"/>
                <a:gd name="connsiteY1" fmla="*/ 0 h 1780837"/>
                <a:gd name="connsiteX2" fmla="*/ 3011433 w 3011433"/>
                <a:gd name="connsiteY2" fmla="*/ 917712 h 1780837"/>
                <a:gd name="connsiteX3" fmla="*/ 1486968 w 3011433"/>
                <a:gd name="connsiteY3" fmla="*/ 1780837 h 1780837"/>
                <a:gd name="connsiteX4" fmla="*/ 0 w 3011433"/>
                <a:gd name="connsiteY4" fmla="*/ 854579 h 1780837"/>
                <a:gd name="connsiteX0" fmla="*/ 0 w 3011433"/>
                <a:gd name="connsiteY0" fmla="*/ 854579 h 1780837"/>
                <a:gd name="connsiteX1" fmla="*/ 1498827 w 3011433"/>
                <a:gd name="connsiteY1" fmla="*/ 0 h 1780837"/>
                <a:gd name="connsiteX2" fmla="*/ 3011433 w 3011433"/>
                <a:gd name="connsiteY2" fmla="*/ 917712 h 1780837"/>
                <a:gd name="connsiteX3" fmla="*/ 1486968 w 3011433"/>
                <a:gd name="connsiteY3" fmla="*/ 1780837 h 1780837"/>
                <a:gd name="connsiteX4" fmla="*/ 0 w 3011433"/>
                <a:gd name="connsiteY4" fmla="*/ 854579 h 1780837"/>
                <a:gd name="connsiteX0" fmla="*/ 0 w 3011433"/>
                <a:gd name="connsiteY0" fmla="*/ 854579 h 1780837"/>
                <a:gd name="connsiteX1" fmla="*/ 1498827 w 3011433"/>
                <a:gd name="connsiteY1" fmla="*/ 0 h 1780837"/>
                <a:gd name="connsiteX2" fmla="*/ 3011433 w 3011433"/>
                <a:gd name="connsiteY2" fmla="*/ 917712 h 1780837"/>
                <a:gd name="connsiteX3" fmla="*/ 1521151 w 3011433"/>
                <a:gd name="connsiteY3" fmla="*/ 1780837 h 1780837"/>
                <a:gd name="connsiteX4" fmla="*/ 0 w 3011433"/>
                <a:gd name="connsiteY4" fmla="*/ 854579 h 1780837"/>
                <a:gd name="connsiteX0" fmla="*/ 0 w 2994342"/>
                <a:gd name="connsiteY0" fmla="*/ 854579 h 1780837"/>
                <a:gd name="connsiteX1" fmla="*/ 1498827 w 2994342"/>
                <a:gd name="connsiteY1" fmla="*/ 0 h 1780837"/>
                <a:gd name="connsiteX2" fmla="*/ 2994342 w 2994342"/>
                <a:gd name="connsiteY2" fmla="*/ 909166 h 1780837"/>
                <a:gd name="connsiteX3" fmla="*/ 1521151 w 2994342"/>
                <a:gd name="connsiteY3" fmla="*/ 1780837 h 1780837"/>
                <a:gd name="connsiteX4" fmla="*/ 0 w 2994342"/>
                <a:gd name="connsiteY4" fmla="*/ 854579 h 1780837"/>
                <a:gd name="connsiteX0" fmla="*/ 0 w 2994342"/>
                <a:gd name="connsiteY0" fmla="*/ 871413 h 1780837"/>
                <a:gd name="connsiteX1" fmla="*/ 1498827 w 2994342"/>
                <a:gd name="connsiteY1" fmla="*/ 0 h 1780837"/>
                <a:gd name="connsiteX2" fmla="*/ 2994342 w 2994342"/>
                <a:gd name="connsiteY2" fmla="*/ 909166 h 1780837"/>
                <a:gd name="connsiteX3" fmla="*/ 1521151 w 2994342"/>
                <a:gd name="connsiteY3" fmla="*/ 1780837 h 1780837"/>
                <a:gd name="connsiteX4" fmla="*/ 0 w 2994342"/>
                <a:gd name="connsiteY4" fmla="*/ 871413 h 1780837"/>
                <a:gd name="connsiteX0" fmla="*/ 0 w 2994342"/>
                <a:gd name="connsiteY0" fmla="*/ 871413 h 1780837"/>
                <a:gd name="connsiteX1" fmla="*/ 1498827 w 2994342"/>
                <a:gd name="connsiteY1" fmla="*/ 0 h 1780837"/>
                <a:gd name="connsiteX2" fmla="*/ 2994342 w 2994342"/>
                <a:gd name="connsiteY2" fmla="*/ 909166 h 1780837"/>
                <a:gd name="connsiteX3" fmla="*/ 1512666 w 2994342"/>
                <a:gd name="connsiteY3" fmla="*/ 1780837 h 1780837"/>
                <a:gd name="connsiteX4" fmla="*/ 0 w 2994342"/>
                <a:gd name="connsiteY4" fmla="*/ 871413 h 1780837"/>
                <a:gd name="connsiteX0" fmla="*/ 0 w 2994342"/>
                <a:gd name="connsiteY0" fmla="*/ 856944 h 1766368"/>
                <a:gd name="connsiteX1" fmla="*/ 1517058 w 2994342"/>
                <a:gd name="connsiteY1" fmla="*/ 0 h 1766368"/>
                <a:gd name="connsiteX2" fmla="*/ 2994342 w 2994342"/>
                <a:gd name="connsiteY2" fmla="*/ 894697 h 1766368"/>
                <a:gd name="connsiteX3" fmla="*/ 1512666 w 2994342"/>
                <a:gd name="connsiteY3" fmla="*/ 1766368 h 1766368"/>
                <a:gd name="connsiteX4" fmla="*/ 0 w 2994342"/>
                <a:gd name="connsiteY4" fmla="*/ 856944 h 1766368"/>
                <a:gd name="connsiteX0" fmla="*/ 0 w 2987049"/>
                <a:gd name="connsiteY0" fmla="*/ 864178 h 1766368"/>
                <a:gd name="connsiteX1" fmla="*/ 1509765 w 2987049"/>
                <a:gd name="connsiteY1" fmla="*/ 0 h 1766368"/>
                <a:gd name="connsiteX2" fmla="*/ 2987049 w 2987049"/>
                <a:gd name="connsiteY2" fmla="*/ 894697 h 1766368"/>
                <a:gd name="connsiteX3" fmla="*/ 1505373 w 2987049"/>
                <a:gd name="connsiteY3" fmla="*/ 1766368 h 1766368"/>
                <a:gd name="connsiteX4" fmla="*/ 0 w 2987049"/>
                <a:gd name="connsiteY4" fmla="*/ 864178 h 1766368"/>
                <a:gd name="connsiteX0" fmla="*/ 0 w 2987049"/>
                <a:gd name="connsiteY0" fmla="*/ 864178 h 1755516"/>
                <a:gd name="connsiteX1" fmla="*/ 1509765 w 2987049"/>
                <a:gd name="connsiteY1" fmla="*/ 0 h 1755516"/>
                <a:gd name="connsiteX2" fmla="*/ 2987049 w 2987049"/>
                <a:gd name="connsiteY2" fmla="*/ 894697 h 1755516"/>
                <a:gd name="connsiteX3" fmla="*/ 1501727 w 2987049"/>
                <a:gd name="connsiteY3" fmla="*/ 1755516 h 1755516"/>
                <a:gd name="connsiteX4" fmla="*/ 0 w 2987049"/>
                <a:gd name="connsiteY4" fmla="*/ 864178 h 1755516"/>
                <a:gd name="connsiteX0" fmla="*/ 0 w 2987049"/>
                <a:gd name="connsiteY0" fmla="*/ 864178 h 1755516"/>
                <a:gd name="connsiteX1" fmla="*/ 1509765 w 2987049"/>
                <a:gd name="connsiteY1" fmla="*/ 0 h 1755516"/>
                <a:gd name="connsiteX2" fmla="*/ 2987049 w 2987049"/>
                <a:gd name="connsiteY2" fmla="*/ 891080 h 1755516"/>
                <a:gd name="connsiteX3" fmla="*/ 1501727 w 2987049"/>
                <a:gd name="connsiteY3" fmla="*/ 1755516 h 1755516"/>
                <a:gd name="connsiteX4" fmla="*/ 0 w 2987049"/>
                <a:gd name="connsiteY4" fmla="*/ 864178 h 17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7049" h="1755516">
                  <a:moveTo>
                    <a:pt x="0" y="864178"/>
                  </a:moveTo>
                  <a:lnTo>
                    <a:pt x="1509765" y="0"/>
                  </a:lnTo>
                  <a:lnTo>
                    <a:pt x="2987049" y="891080"/>
                  </a:lnTo>
                  <a:lnTo>
                    <a:pt x="1501727" y="1755516"/>
                  </a:lnTo>
                  <a:lnTo>
                    <a:pt x="0" y="864178"/>
                  </a:lnTo>
                  <a:close/>
                </a:path>
              </a:pathLst>
            </a:custGeom>
            <a:solidFill>
              <a:schemeClr val="accent3">
                <a:lumMod val="50000"/>
                <a:alpha val="60000"/>
              </a:schemeClr>
            </a:solidFill>
            <a:ln>
              <a:noFill/>
              <a:headEnd type="none" w="med" len="med"/>
              <a:tailEnd type="none" w="med" len="med"/>
            </a:ln>
            <a:effectLst/>
            <a:scene3d>
              <a:camera prst="perspectiveRelaxedModerately"/>
              <a:lightRig rig="threePt" dir="t"/>
            </a:scene3d>
            <a:sp3d extrusionH="139700">
              <a:bevelT w="0" h="0" prst="coolSlant"/>
              <a:contourClr>
                <a:srgbClr val="00B294"/>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
            <p:cNvSpPr txBox="1"/>
            <p:nvPr/>
          </p:nvSpPr>
          <p:spPr>
            <a:xfrm>
              <a:off x="6644688" y="4905263"/>
              <a:ext cx="1274956" cy="315273"/>
            </a:xfrm>
            <a:prstGeom prst="rect">
              <a:avLst/>
            </a:prstGeom>
            <a:noFill/>
          </p:spPr>
          <p:txBody>
            <a:bodyPr wrap="square" lIns="179285" tIns="143428" rIns="179285" bIns="143428" rtlCol="0">
              <a:spAutoFit/>
            </a:bodyPr>
            <a:lstStyle/>
            <a:p>
              <a:pPr>
                <a:lnSpc>
                  <a:spcPct val="90000"/>
                </a:lnSpc>
              </a:pPr>
              <a:r>
                <a:rPr lang="en-US" sz="1078" dirty="0">
                  <a:gradFill>
                    <a:gsLst>
                      <a:gs pos="0">
                        <a:schemeClr val="bg1"/>
                      </a:gs>
                      <a:gs pos="100000">
                        <a:schemeClr val="bg1"/>
                      </a:gs>
                    </a:gsLst>
                    <a:lin ang="5400000" scaled="0"/>
                  </a:gradFill>
                </a:rPr>
                <a:t>Hadoop 2.0</a:t>
              </a:r>
            </a:p>
          </p:txBody>
        </p:sp>
      </p:grpSp>
      <p:pic>
        <p:nvPicPr>
          <p:cNvPr id="192" name="Picture 19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939144" y="369268"/>
            <a:ext cx="768700" cy="687986"/>
          </a:xfrm>
          <a:prstGeom prst="rect">
            <a:avLst/>
          </a:prstGeom>
        </p:spPr>
      </p:pic>
    </p:spTree>
    <p:extLst>
      <p:ext uri="{BB962C8B-B14F-4D97-AF65-F5344CB8AC3E}">
        <p14:creationId xmlns:p14="http://schemas.microsoft.com/office/powerpoint/2010/main" val="2942950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9820" y="394229"/>
            <a:ext cx="6208713" cy="6246003"/>
          </a:xfrm>
          <a:prstGeom prst="rect">
            <a:avLst/>
          </a:prstGeom>
        </p:spPr>
      </p:pic>
    </p:spTree>
    <p:extLst>
      <p:ext uri="{BB962C8B-B14F-4D97-AF65-F5344CB8AC3E}">
        <p14:creationId xmlns:p14="http://schemas.microsoft.com/office/powerpoint/2010/main" val="16459964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U2hQalmDe0yAutBNASqa8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HMxjfPwdUussPGIfDqe6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9zcjc1yMkaVgrEH1eaZ6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xIpEoCWEEWdbyWh4tPL0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I1byjBkR0C6IZy2YASOj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0JeHoroEdkWDhmzHUKCxy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9jMNiwNEaB.UYgDeK_y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9Izppt1v4kiZ.lOfzfZ9P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7q1l5BbPxEKx9chejH.Ye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sUVeEzlHfUqcYnv.pS.KL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0A4.d4ZVkq0ymVv4qSp4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GTfD7BH2tk2958aunAjmu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w.avOMwFQkWDwtu2_85iq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SDZi3nemNUmdO2DM5ZLtO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Zpsb1akxkGEnhV4SD_F5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 Brand White 16-9_Dec-2013">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 id="{0356C2B3-6FEF-42D5-97A7-8EB0759C6F02}" vid="{40D20C6C-CCF1-4B1A-931B-61086F63781C}"/>
    </a:ext>
  </a:extLst>
</a:theme>
</file>

<file path=ppt/theme/theme3.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 id="{0356C2B3-6FEF-42D5-97A7-8EB0759C6F02}" vid="{6E4F9809-DB60-4C39-A550-6F4D54EC16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1469</TotalTime>
  <Words>2733</Words>
  <Application>Microsoft Office PowerPoint</Application>
  <PresentationFormat>Widescreen</PresentationFormat>
  <Paragraphs>324</Paragraphs>
  <Slides>26</Slides>
  <Notes>10</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26</vt:i4>
      </vt:variant>
    </vt:vector>
  </HeadingPairs>
  <TitlesOfParts>
    <vt:vector size="41" baseType="lpstr">
      <vt:lpstr>Arial</vt:lpstr>
      <vt:lpstr>Calibri</vt:lpstr>
      <vt:lpstr>Calibri Light</vt:lpstr>
      <vt:lpstr>Consolas</vt:lpstr>
      <vt:lpstr>Perpetua</vt:lpstr>
      <vt:lpstr>Segoe UI</vt:lpstr>
      <vt:lpstr>Segoe UI Light</vt:lpstr>
      <vt:lpstr>Segoe UI Semibold</vt:lpstr>
      <vt:lpstr>Wingdings</vt:lpstr>
      <vt:lpstr>MS Brand White 16-9_Dec-2013</vt:lpstr>
      <vt:lpstr>COLOR TEMPLATE</vt:lpstr>
      <vt:lpstr>WHITE TEMPLATE</vt:lpstr>
      <vt:lpstr>Office Theme</vt:lpstr>
      <vt:lpstr>Azure Medium</vt:lpstr>
      <vt:lpstr>think-cell Slide</vt:lpstr>
      <vt:lpstr>PowerPoint Presentation</vt:lpstr>
      <vt:lpstr>PowerPoint Presentation</vt:lpstr>
      <vt:lpstr>Hadoop is a platform with portfolio of projects</vt:lpstr>
      <vt:lpstr>With many contributors</vt:lpstr>
      <vt:lpstr>PowerPoint Presentation</vt:lpstr>
      <vt:lpstr>HDFS</vt:lpstr>
      <vt:lpstr>MapReduce</vt:lpstr>
      <vt:lpstr>Hive</vt:lpstr>
      <vt:lpstr>PowerPoint Presentation</vt:lpstr>
      <vt:lpstr>Monitor a Hadoop Cluster </vt:lpstr>
      <vt:lpstr>But… Don’t you manage my clusters?????</vt:lpstr>
      <vt:lpstr>Demo</vt:lpstr>
      <vt:lpstr>What is Data Science?</vt:lpstr>
      <vt:lpstr>Who is a Data Scientist?</vt:lpstr>
      <vt:lpstr>Nate Silver</vt:lpstr>
      <vt:lpstr>PowerPoint Presentation</vt:lpstr>
      <vt:lpstr>PowerPoint Presentation</vt:lpstr>
      <vt:lpstr>Advanced Analytics  </vt:lpstr>
      <vt:lpstr>PowerPoint Presentation</vt:lpstr>
      <vt:lpstr>Current State of the Business No improvement in generations </vt:lpstr>
      <vt:lpstr>Demo</vt:lpstr>
      <vt:lpstr>Summary</vt:lpstr>
      <vt:lpstr>Other cool things Microsoft is doing</vt:lpstr>
      <vt:lpstr>How-old.net</vt:lpstr>
      <vt:lpstr>Microsoft Reactor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Data? More Problems!</dc:title>
  <dc:creator>Andrew Moll</dc:creator>
  <cp:lastModifiedBy>Andrew Moll</cp:lastModifiedBy>
  <cp:revision>24</cp:revision>
  <dcterms:created xsi:type="dcterms:W3CDTF">2015-11-09T20:36:37Z</dcterms:created>
  <dcterms:modified xsi:type="dcterms:W3CDTF">2015-11-11T03:46:48Z</dcterms:modified>
</cp:coreProperties>
</file>